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60" r:id="rId2"/>
    <p:sldId id="349" r:id="rId3"/>
    <p:sldId id="350" r:id="rId4"/>
    <p:sldId id="313" r:id="rId5"/>
    <p:sldId id="328" r:id="rId6"/>
    <p:sldId id="322" r:id="rId7"/>
    <p:sldId id="323" r:id="rId8"/>
    <p:sldId id="324" r:id="rId9"/>
    <p:sldId id="336" r:id="rId10"/>
    <p:sldId id="330" r:id="rId11"/>
    <p:sldId id="334" r:id="rId12"/>
    <p:sldId id="335" r:id="rId13"/>
    <p:sldId id="343" r:id="rId14"/>
    <p:sldId id="344" r:id="rId15"/>
    <p:sldId id="270" r:id="rId16"/>
    <p:sldId id="300" r:id="rId17"/>
    <p:sldId id="308" r:id="rId18"/>
    <p:sldId id="309" r:id="rId19"/>
    <p:sldId id="310" r:id="rId20"/>
    <p:sldId id="307" r:id="rId21"/>
    <p:sldId id="348" r:id="rId22"/>
    <p:sldId id="315" r:id="rId23"/>
    <p:sldId id="316" r:id="rId24"/>
    <p:sldId id="346" r:id="rId25"/>
    <p:sldId id="347" r:id="rId26"/>
    <p:sldId id="339" r:id="rId27"/>
    <p:sldId id="301" r:id="rId28"/>
    <p:sldId id="338" r:id="rId29"/>
    <p:sldId id="331" r:id="rId30"/>
    <p:sldId id="351" r:id="rId31"/>
    <p:sldId id="342" r:id="rId32"/>
    <p:sldId id="341" r:id="rId33"/>
    <p:sldId id="345" r:id="rId34"/>
    <p:sldId id="31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Williams, Erin D." initials="WED [4]" lastIdx="1" clrIdx="6">
    <p:extLst/>
  </p:cmAuthor>
  <p:cmAuthor id="1" name="Erin Williams" initials="EW [2]" lastIdx="1" clrIdx="0"/>
  <p:cmAuthor id="8" name="Williams, Erin D." initials="WED [5]" lastIdx="1" clrIdx="7">
    <p:extLst/>
  </p:cmAuthor>
  <p:cmAuthor id="2" name="Chase, Melissa P." initials="CMP" lastIdx="5" clrIdx="1">
    <p:extLst/>
  </p:cmAuthor>
  <p:cmAuthor id="9" name="Williams, Erin D." initials="WED [6]" lastIdx="1" clrIdx="8">
    <p:extLst/>
  </p:cmAuthor>
  <p:cmAuthor id="3" name="Erin Williams" initials="EW [3]" lastIdx="1" clrIdx="2"/>
  <p:cmAuthor id="10" name="Williams, Erin D." initials="WED [7]" lastIdx="1" clrIdx="9">
    <p:extLst/>
  </p:cmAuthor>
  <p:cmAuthor id="4" name="Williams, Erin D." initials="WED" lastIdx="1" clrIdx="3">
    <p:extLst/>
  </p:cmAuthor>
  <p:cmAuthor id="5" name="Williams, Erin D." initials="WED [2]" lastIdx="1" clrIdx="4">
    <p:extLst/>
  </p:cmAuthor>
  <p:cmAuthor id="6" name="Williams, Erin D." initials="WED [3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BC8"/>
    <a:srgbClr val="A5B628"/>
    <a:srgbClr val="000000"/>
    <a:srgbClr val="DFE1D1"/>
    <a:srgbClr val="D2DAE0"/>
    <a:srgbClr val="C5F4FF"/>
    <a:srgbClr val="B86810"/>
    <a:srgbClr val="7B2817"/>
    <a:srgbClr val="DABB00"/>
    <a:srgbClr val="632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13" autoAdjust="0"/>
    <p:restoredTop sz="94934" autoAdjust="0"/>
  </p:normalViewPr>
  <p:slideViewPr>
    <p:cSldViewPr snapToGrid="0">
      <p:cViewPr varScale="1">
        <p:scale>
          <a:sx n="88" d="100"/>
          <a:sy n="88" d="100"/>
        </p:scale>
        <p:origin x="125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04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8" dt="2016-05-31T10:11:41.406" idx="1">
    <p:pos x="778" y="2617"/>
    <p:text>Add a date or delete the line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16-05-31T10:04:15.486" idx="1">
    <p:pos x="10" y="10"/>
    <p:text>I suggest making the third bullet a sentence so it matches the others.</p:text>
    <p:extLst>
      <p:ext uri="{C676402C-5697-4E1C-873F-D02D1690AC5C}">
        <p15:threadingInfo xmlns:p15="http://schemas.microsoft.com/office/powerpoint/2012/main" timeZoneBias="240"/>
      </p:ext>
    </p:extLst>
  </p:cm>
  <p:cm authorId="6" dt="2016-05-31T10:09:38.670" idx="1">
    <p:pos x="10" y="106"/>
    <p:text>Also</p:text>
    <p:extLst>
      <p:ext uri="{C676402C-5697-4E1C-873F-D02D1690AC5C}">
        <p15:threadingInfo xmlns:p15="http://schemas.microsoft.com/office/powerpoint/2012/main" timeZoneBias="240">
          <p15:parentCm authorId="5" idx="1"/>
        </p15:threadingInfo>
      </p:ext>
    </p:extLst>
  </p:cm>
  <p:cm authorId="7" dt="2016-05-31T10:11:14.261" idx="1">
    <p:pos x="10" y="202"/>
    <p:text>Does reulation actually limit the ability to patch -- or do some in industry just claim tht it does?  (I believe Suzanne Schwartz consistently says it does not.)</p:text>
    <p:extLst>
      <p:ext uri="{C676402C-5697-4E1C-873F-D02D1690AC5C}">
        <p15:threadingInfo xmlns:p15="http://schemas.microsoft.com/office/powerpoint/2012/main" timeZoneBias="240">
          <p15:parentCm authorId="5" idx="1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D9ACB-AED0-48C7-8BA2-D4B54FE62044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378260-81A2-46F8-A6E3-4E3D90664504}">
      <dgm:prSet phldrT="[Text]"/>
      <dgm:spPr/>
      <dgm:t>
        <a:bodyPr/>
        <a:lstStyle/>
        <a:p>
          <a:r>
            <a:rPr lang="en-US" dirty="0" smtClean="0"/>
            <a:t>Environmental Score</a:t>
          </a:r>
          <a:endParaRPr lang="en-US" dirty="0"/>
        </a:p>
      </dgm:t>
    </dgm:pt>
    <dgm:pt modelId="{4C0B2FB1-6F83-49C3-8DF0-055510615FA5}" type="parTrans" cxnId="{275050CF-EDF2-4202-9DE5-95694D519AC8}">
      <dgm:prSet/>
      <dgm:spPr/>
      <dgm:t>
        <a:bodyPr/>
        <a:lstStyle/>
        <a:p>
          <a:endParaRPr lang="en-US"/>
        </a:p>
      </dgm:t>
    </dgm:pt>
    <dgm:pt modelId="{20D6F930-C075-4024-A18B-4EF834723BB9}" type="sibTrans" cxnId="{275050CF-EDF2-4202-9DE5-95694D519AC8}">
      <dgm:prSet/>
      <dgm:spPr/>
      <dgm:t>
        <a:bodyPr/>
        <a:lstStyle/>
        <a:p>
          <a:endParaRPr lang="en-US"/>
        </a:p>
      </dgm:t>
    </dgm:pt>
    <dgm:pt modelId="{7F56AB07-A1A1-4796-AF39-0133E0C695CC}">
      <dgm:prSet phldrT="[Text]"/>
      <dgm:spPr/>
      <dgm:t>
        <a:bodyPr/>
        <a:lstStyle/>
        <a:p>
          <a:r>
            <a:rPr lang="en-US" dirty="0" smtClean="0"/>
            <a:t>Confidentiality Requirement</a:t>
          </a:r>
          <a:endParaRPr lang="en-US" dirty="0"/>
        </a:p>
      </dgm:t>
    </dgm:pt>
    <dgm:pt modelId="{98A6F8CC-D1AC-40B7-AEA1-AC9864DD5F89}" type="parTrans" cxnId="{13BC8A55-5558-4E28-8147-7C3D4C92280C}">
      <dgm:prSet/>
      <dgm:spPr/>
      <dgm:t>
        <a:bodyPr/>
        <a:lstStyle/>
        <a:p>
          <a:endParaRPr lang="en-US"/>
        </a:p>
      </dgm:t>
    </dgm:pt>
    <dgm:pt modelId="{208B4193-8F8E-469F-ADB2-4A93AC5E29E4}" type="sibTrans" cxnId="{13BC8A55-5558-4E28-8147-7C3D4C92280C}">
      <dgm:prSet/>
      <dgm:spPr/>
      <dgm:t>
        <a:bodyPr/>
        <a:lstStyle/>
        <a:p>
          <a:endParaRPr lang="en-US"/>
        </a:p>
      </dgm:t>
    </dgm:pt>
    <dgm:pt modelId="{1B66E763-89AA-4899-BE9A-BF2D07CA3A16}">
      <dgm:prSet phldrT="[Text]"/>
      <dgm:spPr/>
      <dgm:t>
        <a:bodyPr/>
        <a:lstStyle/>
        <a:p>
          <a:r>
            <a:rPr lang="en-US" dirty="0" smtClean="0"/>
            <a:t>Integrity Requirement</a:t>
          </a:r>
          <a:endParaRPr lang="en-US" dirty="0"/>
        </a:p>
      </dgm:t>
    </dgm:pt>
    <dgm:pt modelId="{17D5FD63-246D-48E9-B7E1-157B18D30A41}" type="parTrans" cxnId="{C56A720D-16F9-4030-8215-9D9FE76E3E0C}">
      <dgm:prSet/>
      <dgm:spPr/>
      <dgm:t>
        <a:bodyPr/>
        <a:lstStyle/>
        <a:p>
          <a:endParaRPr lang="en-US"/>
        </a:p>
      </dgm:t>
    </dgm:pt>
    <dgm:pt modelId="{35E0330B-A7BF-4872-8E32-6301C315DA9D}" type="sibTrans" cxnId="{C56A720D-16F9-4030-8215-9D9FE76E3E0C}">
      <dgm:prSet/>
      <dgm:spPr/>
      <dgm:t>
        <a:bodyPr/>
        <a:lstStyle/>
        <a:p>
          <a:endParaRPr lang="en-US"/>
        </a:p>
      </dgm:t>
    </dgm:pt>
    <dgm:pt modelId="{9D9118DC-DAA4-4221-B41F-434031600CA7}">
      <dgm:prSet phldrT="[Text]"/>
      <dgm:spPr/>
      <dgm:t>
        <a:bodyPr/>
        <a:lstStyle/>
        <a:p>
          <a:r>
            <a:rPr lang="en-US" dirty="0" smtClean="0"/>
            <a:t>Availability Requirement</a:t>
          </a:r>
          <a:endParaRPr lang="en-US" dirty="0"/>
        </a:p>
      </dgm:t>
    </dgm:pt>
    <dgm:pt modelId="{7D5A143A-750B-42F8-B0AD-043B3F5D926A}" type="parTrans" cxnId="{E2457157-A7CB-43CF-99BE-503130316DD1}">
      <dgm:prSet/>
      <dgm:spPr/>
      <dgm:t>
        <a:bodyPr/>
        <a:lstStyle/>
        <a:p>
          <a:endParaRPr lang="en-US"/>
        </a:p>
      </dgm:t>
    </dgm:pt>
    <dgm:pt modelId="{84974266-7CA0-481F-8ADE-1490D535FAEA}" type="sibTrans" cxnId="{E2457157-A7CB-43CF-99BE-503130316DD1}">
      <dgm:prSet/>
      <dgm:spPr/>
      <dgm:t>
        <a:bodyPr/>
        <a:lstStyle/>
        <a:p>
          <a:endParaRPr lang="en-US"/>
        </a:p>
      </dgm:t>
    </dgm:pt>
    <dgm:pt modelId="{FAAC8761-43C4-4D84-ABCB-B32AD62A9C9E}">
      <dgm:prSet phldrT="[Text]"/>
      <dgm:spPr/>
      <dgm:t>
        <a:bodyPr/>
        <a:lstStyle/>
        <a:p>
          <a:r>
            <a:rPr lang="en-US" dirty="0" smtClean="0"/>
            <a:t>Modified Attack Vector</a:t>
          </a:r>
          <a:endParaRPr lang="en-US" dirty="0"/>
        </a:p>
      </dgm:t>
    </dgm:pt>
    <dgm:pt modelId="{378C0F2F-4A89-4A18-91DD-B7CAC271AEE1}" type="parTrans" cxnId="{C0937C45-C13E-4B96-AEC3-995D43309A4C}">
      <dgm:prSet/>
      <dgm:spPr/>
      <dgm:t>
        <a:bodyPr/>
        <a:lstStyle/>
        <a:p>
          <a:endParaRPr lang="en-US"/>
        </a:p>
      </dgm:t>
    </dgm:pt>
    <dgm:pt modelId="{9CF508FC-9812-4E52-9219-496336D1F1CA}" type="sibTrans" cxnId="{C0937C45-C13E-4B96-AEC3-995D43309A4C}">
      <dgm:prSet/>
      <dgm:spPr/>
      <dgm:t>
        <a:bodyPr/>
        <a:lstStyle/>
        <a:p>
          <a:endParaRPr lang="en-US"/>
        </a:p>
      </dgm:t>
    </dgm:pt>
    <dgm:pt modelId="{927870CB-68EE-4522-AE00-7FEF3160A95B}">
      <dgm:prSet phldrT="[Text]"/>
      <dgm:spPr/>
      <dgm:t>
        <a:bodyPr/>
        <a:lstStyle/>
        <a:p>
          <a:r>
            <a:rPr lang="en-US" dirty="0" smtClean="0"/>
            <a:t>Modified Attack Complexity</a:t>
          </a:r>
          <a:endParaRPr lang="en-US" dirty="0"/>
        </a:p>
      </dgm:t>
    </dgm:pt>
    <dgm:pt modelId="{D97EBAD1-0A07-4AD8-AFB4-C76D47DC727C}" type="parTrans" cxnId="{798BCA4D-F754-4F9D-868F-77D93FFB0B66}">
      <dgm:prSet/>
      <dgm:spPr/>
      <dgm:t>
        <a:bodyPr/>
        <a:lstStyle/>
        <a:p>
          <a:endParaRPr lang="en-US"/>
        </a:p>
      </dgm:t>
    </dgm:pt>
    <dgm:pt modelId="{CCCD6352-263C-4391-B785-B756F33095E4}" type="sibTrans" cxnId="{798BCA4D-F754-4F9D-868F-77D93FFB0B66}">
      <dgm:prSet/>
      <dgm:spPr/>
      <dgm:t>
        <a:bodyPr/>
        <a:lstStyle/>
        <a:p>
          <a:endParaRPr lang="en-US"/>
        </a:p>
      </dgm:t>
    </dgm:pt>
    <dgm:pt modelId="{405B1ADE-E7ED-4C86-850F-31693A8632CA}">
      <dgm:prSet phldrT="[Text]"/>
      <dgm:spPr/>
      <dgm:t>
        <a:bodyPr/>
        <a:lstStyle/>
        <a:p>
          <a:r>
            <a:rPr lang="en-US" dirty="0" smtClean="0"/>
            <a:t>Modified Privileges Required</a:t>
          </a:r>
          <a:endParaRPr lang="en-US" dirty="0"/>
        </a:p>
      </dgm:t>
    </dgm:pt>
    <dgm:pt modelId="{254C73D5-CFB2-4516-A1B1-386DC08A4966}" type="parTrans" cxnId="{CC63EB38-A8AE-44F8-A9C6-4AB2F858ADE9}">
      <dgm:prSet/>
      <dgm:spPr/>
      <dgm:t>
        <a:bodyPr/>
        <a:lstStyle/>
        <a:p>
          <a:endParaRPr lang="en-US"/>
        </a:p>
      </dgm:t>
    </dgm:pt>
    <dgm:pt modelId="{33CB2952-E582-466E-9299-B510B1262A4E}" type="sibTrans" cxnId="{CC63EB38-A8AE-44F8-A9C6-4AB2F858ADE9}">
      <dgm:prSet/>
      <dgm:spPr/>
      <dgm:t>
        <a:bodyPr/>
        <a:lstStyle/>
        <a:p>
          <a:endParaRPr lang="en-US"/>
        </a:p>
      </dgm:t>
    </dgm:pt>
    <dgm:pt modelId="{8DF86333-4B46-4195-9A01-11C511B64E0F}">
      <dgm:prSet phldrT="[Text]"/>
      <dgm:spPr/>
      <dgm:t>
        <a:bodyPr/>
        <a:lstStyle/>
        <a:p>
          <a:r>
            <a:rPr lang="en-US" dirty="0" smtClean="0"/>
            <a:t>Modified User Interaction</a:t>
          </a:r>
          <a:endParaRPr lang="en-US" dirty="0"/>
        </a:p>
      </dgm:t>
    </dgm:pt>
    <dgm:pt modelId="{44419A8A-2651-41B9-9366-4B7009466698}" type="parTrans" cxnId="{59DA410E-A6F2-4C5C-AF8F-EA74670FDBE6}">
      <dgm:prSet/>
      <dgm:spPr/>
      <dgm:t>
        <a:bodyPr/>
        <a:lstStyle/>
        <a:p>
          <a:endParaRPr lang="en-US"/>
        </a:p>
      </dgm:t>
    </dgm:pt>
    <dgm:pt modelId="{EB688634-585F-43B2-B7C0-D9911ECB98D4}" type="sibTrans" cxnId="{59DA410E-A6F2-4C5C-AF8F-EA74670FDBE6}">
      <dgm:prSet/>
      <dgm:spPr/>
      <dgm:t>
        <a:bodyPr/>
        <a:lstStyle/>
        <a:p>
          <a:endParaRPr lang="en-US"/>
        </a:p>
      </dgm:t>
    </dgm:pt>
    <dgm:pt modelId="{7FF94C63-AD04-49C2-9B79-714725E73546}">
      <dgm:prSet phldrT="[Text]"/>
      <dgm:spPr/>
      <dgm:t>
        <a:bodyPr/>
        <a:lstStyle/>
        <a:p>
          <a:r>
            <a:rPr lang="en-US" dirty="0" smtClean="0"/>
            <a:t>Modified Scope</a:t>
          </a:r>
          <a:endParaRPr lang="en-US" dirty="0"/>
        </a:p>
      </dgm:t>
    </dgm:pt>
    <dgm:pt modelId="{4916452A-EB6F-4CB4-9D9B-AAB4932203AB}" type="parTrans" cxnId="{DBF38F2D-11D4-45DA-8CA5-7719229E4EBD}">
      <dgm:prSet/>
      <dgm:spPr/>
      <dgm:t>
        <a:bodyPr/>
        <a:lstStyle/>
        <a:p>
          <a:endParaRPr lang="en-US"/>
        </a:p>
      </dgm:t>
    </dgm:pt>
    <dgm:pt modelId="{B2C9A28A-6E69-4136-A4F6-710C4D103E17}" type="sibTrans" cxnId="{DBF38F2D-11D4-45DA-8CA5-7719229E4EBD}">
      <dgm:prSet/>
      <dgm:spPr/>
      <dgm:t>
        <a:bodyPr/>
        <a:lstStyle/>
        <a:p>
          <a:endParaRPr lang="en-US"/>
        </a:p>
      </dgm:t>
    </dgm:pt>
    <dgm:pt modelId="{E8C257FF-F271-4860-AA5D-94EA26368287}">
      <dgm:prSet phldrT="[Text]"/>
      <dgm:spPr/>
      <dgm:t>
        <a:bodyPr/>
        <a:lstStyle/>
        <a:p>
          <a:r>
            <a:rPr lang="en-US" dirty="0" smtClean="0"/>
            <a:t>Modified Confidentiality</a:t>
          </a:r>
          <a:endParaRPr lang="en-US" dirty="0"/>
        </a:p>
      </dgm:t>
    </dgm:pt>
    <dgm:pt modelId="{663A0B7F-5502-45CF-AC29-1D33C38AEEF9}" type="parTrans" cxnId="{F5623EF5-057D-44C8-B1AE-6340A8BB0CE5}">
      <dgm:prSet/>
      <dgm:spPr/>
      <dgm:t>
        <a:bodyPr/>
        <a:lstStyle/>
        <a:p>
          <a:endParaRPr lang="en-US"/>
        </a:p>
      </dgm:t>
    </dgm:pt>
    <dgm:pt modelId="{21E1EFDD-3740-44A2-AD7E-B79E8019D366}" type="sibTrans" cxnId="{F5623EF5-057D-44C8-B1AE-6340A8BB0CE5}">
      <dgm:prSet/>
      <dgm:spPr/>
      <dgm:t>
        <a:bodyPr/>
        <a:lstStyle/>
        <a:p>
          <a:endParaRPr lang="en-US"/>
        </a:p>
      </dgm:t>
    </dgm:pt>
    <dgm:pt modelId="{2CCCE6F9-3D71-4147-881A-F961DC1A29D7}">
      <dgm:prSet phldrT="[Text]"/>
      <dgm:spPr/>
      <dgm:t>
        <a:bodyPr/>
        <a:lstStyle/>
        <a:p>
          <a:r>
            <a:rPr lang="en-US" dirty="0" smtClean="0"/>
            <a:t>Modified Integrity</a:t>
          </a:r>
          <a:endParaRPr lang="en-US" dirty="0"/>
        </a:p>
      </dgm:t>
    </dgm:pt>
    <dgm:pt modelId="{293326F9-FB9F-47BA-9948-E8C948623D0A}" type="parTrans" cxnId="{AFB03C86-FDFB-41A0-9DC6-60E3CE2CD211}">
      <dgm:prSet/>
      <dgm:spPr/>
      <dgm:t>
        <a:bodyPr/>
        <a:lstStyle/>
        <a:p>
          <a:endParaRPr lang="en-US"/>
        </a:p>
      </dgm:t>
    </dgm:pt>
    <dgm:pt modelId="{BA2C32AC-CC85-42D8-9FA0-89822DDE7159}" type="sibTrans" cxnId="{AFB03C86-FDFB-41A0-9DC6-60E3CE2CD211}">
      <dgm:prSet/>
      <dgm:spPr/>
      <dgm:t>
        <a:bodyPr/>
        <a:lstStyle/>
        <a:p>
          <a:endParaRPr lang="en-US"/>
        </a:p>
      </dgm:t>
    </dgm:pt>
    <dgm:pt modelId="{9D5DDA29-D9BD-46E5-9DBD-6A929B3978B5}">
      <dgm:prSet phldrT="[Text]"/>
      <dgm:spPr/>
      <dgm:t>
        <a:bodyPr/>
        <a:lstStyle/>
        <a:p>
          <a:r>
            <a:rPr lang="en-US" dirty="0" smtClean="0"/>
            <a:t>Modified Availability</a:t>
          </a:r>
          <a:endParaRPr lang="en-US" dirty="0"/>
        </a:p>
      </dgm:t>
    </dgm:pt>
    <dgm:pt modelId="{8BA40639-CE7B-445F-90DA-E2AD4688E91F}" type="parTrans" cxnId="{B6D97F03-DE60-4F9C-868E-9C5E6E919FC5}">
      <dgm:prSet/>
      <dgm:spPr/>
      <dgm:t>
        <a:bodyPr/>
        <a:lstStyle/>
        <a:p>
          <a:endParaRPr lang="en-US"/>
        </a:p>
      </dgm:t>
    </dgm:pt>
    <dgm:pt modelId="{6011C9DC-6B28-4B8E-8FE8-027C4FB130FF}" type="sibTrans" cxnId="{B6D97F03-DE60-4F9C-868E-9C5E6E919FC5}">
      <dgm:prSet/>
      <dgm:spPr/>
      <dgm:t>
        <a:bodyPr/>
        <a:lstStyle/>
        <a:p>
          <a:endParaRPr lang="en-US"/>
        </a:p>
      </dgm:t>
    </dgm:pt>
    <dgm:pt modelId="{C18940DE-B2C2-43E4-BD81-310BB1C2F769}" type="pres">
      <dgm:prSet presAssocID="{C19D9ACB-AED0-48C7-8BA2-D4B54FE620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88F304-85D9-494A-9413-391ED03EDA2E}" type="pres">
      <dgm:prSet presAssocID="{A3378260-81A2-46F8-A6E3-4E3D90664504}" presName="composite" presStyleCnt="0"/>
      <dgm:spPr/>
    </dgm:pt>
    <dgm:pt modelId="{0C93400F-6D08-4FFE-94F4-FF032AFAC03F}" type="pres">
      <dgm:prSet presAssocID="{A3378260-81A2-46F8-A6E3-4E3D9066450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307CD-11DE-440A-866A-31F437C85BBC}" type="pres">
      <dgm:prSet presAssocID="{A3378260-81A2-46F8-A6E3-4E3D9066450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698BBC-2766-4C89-A100-88FC9F549EC0}" type="presOf" srcId="{7F56AB07-A1A1-4796-AF39-0133E0C695CC}" destId="{58A307CD-11DE-440A-866A-31F437C85BBC}" srcOrd="0" destOrd="0" presId="urn:microsoft.com/office/officeart/2005/8/layout/hList1"/>
    <dgm:cxn modelId="{59DA410E-A6F2-4C5C-AF8F-EA74670FDBE6}" srcId="{A3378260-81A2-46F8-A6E3-4E3D90664504}" destId="{8DF86333-4B46-4195-9A01-11C511B64E0F}" srcOrd="6" destOrd="0" parTransId="{44419A8A-2651-41B9-9366-4B7009466698}" sibTransId="{EB688634-585F-43B2-B7C0-D9911ECB98D4}"/>
    <dgm:cxn modelId="{06CC62A0-814F-4205-BEF5-1294AC5AF14E}" type="presOf" srcId="{2CCCE6F9-3D71-4147-881A-F961DC1A29D7}" destId="{58A307CD-11DE-440A-866A-31F437C85BBC}" srcOrd="0" destOrd="9" presId="urn:microsoft.com/office/officeart/2005/8/layout/hList1"/>
    <dgm:cxn modelId="{48D3BC9A-1373-4B0E-814D-D3F28317F27D}" type="presOf" srcId="{9D9118DC-DAA4-4221-B41F-434031600CA7}" destId="{58A307CD-11DE-440A-866A-31F437C85BBC}" srcOrd="0" destOrd="2" presId="urn:microsoft.com/office/officeart/2005/8/layout/hList1"/>
    <dgm:cxn modelId="{AFB03C86-FDFB-41A0-9DC6-60E3CE2CD211}" srcId="{A3378260-81A2-46F8-A6E3-4E3D90664504}" destId="{2CCCE6F9-3D71-4147-881A-F961DC1A29D7}" srcOrd="9" destOrd="0" parTransId="{293326F9-FB9F-47BA-9948-E8C948623D0A}" sibTransId="{BA2C32AC-CC85-42D8-9FA0-89822DDE7159}"/>
    <dgm:cxn modelId="{E2457157-A7CB-43CF-99BE-503130316DD1}" srcId="{A3378260-81A2-46F8-A6E3-4E3D90664504}" destId="{9D9118DC-DAA4-4221-B41F-434031600CA7}" srcOrd="2" destOrd="0" parTransId="{7D5A143A-750B-42F8-B0AD-043B3F5D926A}" sibTransId="{84974266-7CA0-481F-8ADE-1490D535FAEA}"/>
    <dgm:cxn modelId="{9EA9D64D-1CEA-4294-B64D-81047C21B744}" type="presOf" srcId="{927870CB-68EE-4522-AE00-7FEF3160A95B}" destId="{58A307CD-11DE-440A-866A-31F437C85BBC}" srcOrd="0" destOrd="4" presId="urn:microsoft.com/office/officeart/2005/8/layout/hList1"/>
    <dgm:cxn modelId="{C56A720D-16F9-4030-8215-9D9FE76E3E0C}" srcId="{A3378260-81A2-46F8-A6E3-4E3D90664504}" destId="{1B66E763-89AA-4899-BE9A-BF2D07CA3A16}" srcOrd="1" destOrd="0" parTransId="{17D5FD63-246D-48E9-B7E1-157B18D30A41}" sibTransId="{35E0330B-A7BF-4872-8E32-6301C315DA9D}"/>
    <dgm:cxn modelId="{B2A053BA-AA63-4FA7-936D-0D2E7BDE5B53}" type="presOf" srcId="{FAAC8761-43C4-4D84-ABCB-B32AD62A9C9E}" destId="{58A307CD-11DE-440A-866A-31F437C85BBC}" srcOrd="0" destOrd="3" presId="urn:microsoft.com/office/officeart/2005/8/layout/hList1"/>
    <dgm:cxn modelId="{DBF38F2D-11D4-45DA-8CA5-7719229E4EBD}" srcId="{A3378260-81A2-46F8-A6E3-4E3D90664504}" destId="{7FF94C63-AD04-49C2-9B79-714725E73546}" srcOrd="7" destOrd="0" parTransId="{4916452A-EB6F-4CB4-9D9B-AAB4932203AB}" sibTransId="{B2C9A28A-6E69-4136-A4F6-710C4D103E17}"/>
    <dgm:cxn modelId="{275050CF-EDF2-4202-9DE5-95694D519AC8}" srcId="{C19D9ACB-AED0-48C7-8BA2-D4B54FE62044}" destId="{A3378260-81A2-46F8-A6E3-4E3D90664504}" srcOrd="0" destOrd="0" parTransId="{4C0B2FB1-6F83-49C3-8DF0-055510615FA5}" sibTransId="{20D6F930-C075-4024-A18B-4EF834723BB9}"/>
    <dgm:cxn modelId="{F5623EF5-057D-44C8-B1AE-6340A8BB0CE5}" srcId="{A3378260-81A2-46F8-A6E3-4E3D90664504}" destId="{E8C257FF-F271-4860-AA5D-94EA26368287}" srcOrd="8" destOrd="0" parTransId="{663A0B7F-5502-45CF-AC29-1D33C38AEEF9}" sibTransId="{21E1EFDD-3740-44A2-AD7E-B79E8019D366}"/>
    <dgm:cxn modelId="{B6D97F03-DE60-4F9C-868E-9C5E6E919FC5}" srcId="{A3378260-81A2-46F8-A6E3-4E3D90664504}" destId="{9D5DDA29-D9BD-46E5-9DBD-6A929B3978B5}" srcOrd="10" destOrd="0" parTransId="{8BA40639-CE7B-445F-90DA-E2AD4688E91F}" sibTransId="{6011C9DC-6B28-4B8E-8FE8-027C4FB130FF}"/>
    <dgm:cxn modelId="{13BC8A55-5558-4E28-8147-7C3D4C92280C}" srcId="{A3378260-81A2-46F8-A6E3-4E3D90664504}" destId="{7F56AB07-A1A1-4796-AF39-0133E0C695CC}" srcOrd="0" destOrd="0" parTransId="{98A6F8CC-D1AC-40B7-AEA1-AC9864DD5F89}" sibTransId="{208B4193-8F8E-469F-ADB2-4A93AC5E29E4}"/>
    <dgm:cxn modelId="{CC63EB38-A8AE-44F8-A9C6-4AB2F858ADE9}" srcId="{A3378260-81A2-46F8-A6E3-4E3D90664504}" destId="{405B1ADE-E7ED-4C86-850F-31693A8632CA}" srcOrd="5" destOrd="0" parTransId="{254C73D5-CFB2-4516-A1B1-386DC08A4966}" sibTransId="{33CB2952-E582-466E-9299-B510B1262A4E}"/>
    <dgm:cxn modelId="{9F18DE39-4CC2-494A-89AB-C8830A6CD440}" type="presOf" srcId="{C19D9ACB-AED0-48C7-8BA2-D4B54FE62044}" destId="{C18940DE-B2C2-43E4-BD81-310BB1C2F769}" srcOrd="0" destOrd="0" presId="urn:microsoft.com/office/officeart/2005/8/layout/hList1"/>
    <dgm:cxn modelId="{36FA4B2C-CCB5-4931-ABDB-1BC849954E29}" type="presOf" srcId="{405B1ADE-E7ED-4C86-850F-31693A8632CA}" destId="{58A307CD-11DE-440A-866A-31F437C85BBC}" srcOrd="0" destOrd="5" presId="urn:microsoft.com/office/officeart/2005/8/layout/hList1"/>
    <dgm:cxn modelId="{F9E29021-6B4F-41E9-B03C-01B2BF097CC9}" type="presOf" srcId="{E8C257FF-F271-4860-AA5D-94EA26368287}" destId="{58A307CD-11DE-440A-866A-31F437C85BBC}" srcOrd="0" destOrd="8" presId="urn:microsoft.com/office/officeart/2005/8/layout/hList1"/>
    <dgm:cxn modelId="{C0937C45-C13E-4B96-AEC3-995D43309A4C}" srcId="{A3378260-81A2-46F8-A6E3-4E3D90664504}" destId="{FAAC8761-43C4-4D84-ABCB-B32AD62A9C9E}" srcOrd="3" destOrd="0" parTransId="{378C0F2F-4A89-4A18-91DD-B7CAC271AEE1}" sibTransId="{9CF508FC-9812-4E52-9219-496336D1F1CA}"/>
    <dgm:cxn modelId="{798BCA4D-F754-4F9D-868F-77D93FFB0B66}" srcId="{A3378260-81A2-46F8-A6E3-4E3D90664504}" destId="{927870CB-68EE-4522-AE00-7FEF3160A95B}" srcOrd="4" destOrd="0" parTransId="{D97EBAD1-0A07-4AD8-AFB4-C76D47DC727C}" sibTransId="{CCCD6352-263C-4391-B785-B756F33095E4}"/>
    <dgm:cxn modelId="{9A24A5A3-7413-4A39-B84C-3660B664EBF1}" type="presOf" srcId="{A3378260-81A2-46F8-A6E3-4E3D90664504}" destId="{0C93400F-6D08-4FFE-94F4-FF032AFAC03F}" srcOrd="0" destOrd="0" presId="urn:microsoft.com/office/officeart/2005/8/layout/hList1"/>
    <dgm:cxn modelId="{1E7D86D8-3F5A-4E70-96F5-DE42F165AA41}" type="presOf" srcId="{8DF86333-4B46-4195-9A01-11C511B64E0F}" destId="{58A307CD-11DE-440A-866A-31F437C85BBC}" srcOrd="0" destOrd="6" presId="urn:microsoft.com/office/officeart/2005/8/layout/hList1"/>
    <dgm:cxn modelId="{FB286ACE-DD91-4B5F-B8F1-C41E3C36518A}" type="presOf" srcId="{9D5DDA29-D9BD-46E5-9DBD-6A929B3978B5}" destId="{58A307CD-11DE-440A-866A-31F437C85BBC}" srcOrd="0" destOrd="10" presId="urn:microsoft.com/office/officeart/2005/8/layout/hList1"/>
    <dgm:cxn modelId="{E3C52598-25D6-4307-AD1F-8654A55D2050}" type="presOf" srcId="{1B66E763-89AA-4899-BE9A-BF2D07CA3A16}" destId="{58A307CD-11DE-440A-866A-31F437C85BBC}" srcOrd="0" destOrd="1" presId="urn:microsoft.com/office/officeart/2005/8/layout/hList1"/>
    <dgm:cxn modelId="{A25965EE-4A5A-4DA0-B29B-03A209736140}" type="presOf" srcId="{7FF94C63-AD04-49C2-9B79-714725E73546}" destId="{58A307CD-11DE-440A-866A-31F437C85BBC}" srcOrd="0" destOrd="7" presId="urn:microsoft.com/office/officeart/2005/8/layout/hList1"/>
    <dgm:cxn modelId="{0C6CE1ED-FACC-4F16-BC04-5EF3961CC041}" type="presParOf" srcId="{C18940DE-B2C2-43E4-BD81-310BB1C2F769}" destId="{C388F304-85D9-494A-9413-391ED03EDA2E}" srcOrd="0" destOrd="0" presId="urn:microsoft.com/office/officeart/2005/8/layout/hList1"/>
    <dgm:cxn modelId="{0595AD8E-1CCD-4DF4-8617-3CF4515DF76F}" type="presParOf" srcId="{C388F304-85D9-494A-9413-391ED03EDA2E}" destId="{0C93400F-6D08-4FFE-94F4-FF032AFAC03F}" srcOrd="0" destOrd="0" presId="urn:microsoft.com/office/officeart/2005/8/layout/hList1"/>
    <dgm:cxn modelId="{6DD82F1B-CAB4-4AAA-83DF-037AD7A03458}" type="presParOf" srcId="{C388F304-85D9-494A-9413-391ED03EDA2E}" destId="{58A307CD-11DE-440A-866A-31F437C85BB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3400F-6D08-4FFE-94F4-FF032AFAC03F}">
      <dsp:nvSpPr>
        <dsp:cNvPr id="0" name=""/>
        <dsp:cNvSpPr/>
      </dsp:nvSpPr>
      <dsp:spPr>
        <a:xfrm>
          <a:off x="0" y="307625"/>
          <a:ext cx="2767808" cy="432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Environmental Score</a:t>
          </a:r>
          <a:endParaRPr lang="en-US" sz="1500" kern="1200" dirty="0"/>
        </a:p>
      </dsp:txBody>
      <dsp:txXfrm>
        <a:off x="0" y="307625"/>
        <a:ext cx="2767808" cy="432000"/>
      </dsp:txXfrm>
    </dsp:sp>
    <dsp:sp modelId="{58A307CD-11DE-440A-866A-31F437C85BBC}">
      <dsp:nvSpPr>
        <dsp:cNvPr id="0" name=""/>
        <dsp:cNvSpPr/>
      </dsp:nvSpPr>
      <dsp:spPr>
        <a:xfrm>
          <a:off x="0" y="739625"/>
          <a:ext cx="2767808" cy="27175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Confidentiality Requirement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Integrity Requirement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Availability Requirement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Modified Attack Vector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Modified Attack Complexity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Modified Privileges Required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Modified User Interaction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Modified Scope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Modified Confidentiality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Modified Integrity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Modified Availability</a:t>
          </a:r>
          <a:endParaRPr lang="en-US" sz="1500" kern="1200" dirty="0"/>
        </a:p>
      </dsp:txBody>
      <dsp:txXfrm>
        <a:off x="0" y="739625"/>
        <a:ext cx="2767808" cy="2717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C3CDA-E615-4921-B8E1-CD8CB755AEEC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1CC2D-803F-4BAF-9D1D-98A437A4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1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from: https://www.hospira.com/en/products_and_services/infusion_pumps/Lifecare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CC2D-803F-4BAF-9D1D-98A437A48B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1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CC2D-803F-4BAF-9D1D-98A437A48B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8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from:</a:t>
            </a:r>
          </a:p>
          <a:p>
            <a:r>
              <a:rPr lang="en-US" dirty="0" smtClean="0"/>
              <a:t>http://www.carefusion.com/our-products/medication-and-supply-management/medication-and-supply-management-technologies/pyxis-supply-technologies/pyxis-supplystation-system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CC2D-803F-4BAF-9D1D-98A437A48B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6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CC2D-803F-4BAF-9D1D-98A437A48B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25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1CC2D-803F-4BAF-9D1D-98A437A48B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36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2A383-B147-EC4D-83D7-7136A6622B10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7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4"/>
          <p:cNvSpPr txBox="1">
            <a:spLocks noChangeArrowheads="1"/>
          </p:cNvSpPr>
          <p:nvPr userDrawn="1"/>
        </p:nvSpPr>
        <p:spPr bwMode="auto">
          <a:xfrm>
            <a:off x="9267807" y="6533104"/>
            <a:ext cx="25523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Aft>
                <a:spcPct val="0"/>
              </a:spcAft>
              <a:buClrTx/>
            </a:pPr>
            <a:r>
              <a:rPr lang="en-US" altLang="en-US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© 2016</a:t>
            </a:r>
            <a:r>
              <a:rPr lang="en-US" altLang="en-US" sz="8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MITRE Corporation. All rights reserved.</a:t>
            </a:r>
            <a:endParaRPr lang="en-US" altLang="en-US" sz="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44164" y="2568943"/>
            <a:ext cx="7655345" cy="389923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pc="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en-US" dirty="0" smtClean="0"/>
              <a:t>Author</a:t>
            </a:r>
            <a:endParaRPr lang="en-US" alt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09528" y="368932"/>
            <a:ext cx="9662160" cy="1981200"/>
          </a:xfrm>
        </p:spPr>
        <p:txBody>
          <a:bodyPr anchor="b" anchorCtr="0">
            <a:norm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1098208" y="2448468"/>
            <a:ext cx="10593057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1098208" y="6534227"/>
            <a:ext cx="10593057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1" y="76208"/>
            <a:ext cx="6096000" cy="247649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F9E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Verdana" pitchFamily="34" charset="0"/>
              </a:rPr>
              <a:t>Organization Name Here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F9E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7" y="3086107"/>
            <a:ext cx="3416300" cy="447675"/>
          </a:xfrm>
        </p:spPr>
        <p:txBody>
          <a:bodyPr/>
          <a:lstStyle>
            <a:lvl1pPr marL="0" indent="0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None/>
              <a:defRPr lang="en-US" sz="1800" b="1" kern="1200" spc="0" baseline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7331" indent="0">
              <a:buNone/>
              <a:defRPr/>
            </a:lvl2pPr>
            <a:lvl3pPr marL="515926" indent="0">
              <a:buNone/>
              <a:defRPr/>
            </a:lvl3pPr>
            <a:lvl4pPr marL="801668" indent="0">
              <a:buNone/>
              <a:defRPr/>
            </a:lvl4pPr>
            <a:lvl5pPr marL="1090586" indent="0">
              <a:buNone/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848" y="6276196"/>
            <a:ext cx="670505" cy="24382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auto">
          <a:xfrm>
            <a:off x="0" y="0"/>
            <a:ext cx="407324" cy="2398143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0" y="2510287"/>
            <a:ext cx="407324" cy="434771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498603"/>
            <a:ext cx="5384800" cy="4525963"/>
          </a:xfrm>
        </p:spPr>
        <p:txBody>
          <a:bodyPr>
            <a:noAutofit/>
          </a:bodyPr>
          <a:lstStyle>
            <a:lvl1pPr>
              <a:defRPr sz="20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498603"/>
            <a:ext cx="5384800" cy="4525963"/>
          </a:xfrm>
        </p:spPr>
        <p:txBody>
          <a:bodyPr>
            <a:noAutofit/>
          </a:bodyPr>
          <a:lstStyle>
            <a:lvl1pPr>
              <a:defRPr sz="20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613654" y="3032640"/>
            <a:ext cx="91178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The views, opinions, and/or findings contained in this report are those of The MITRE Corporation and should not be construed as an official government position, policy, or decision, unless designated by other documentation.</a:t>
            </a:r>
            <a:br>
              <a:rPr lang="en-US" sz="1200" dirty="0" smtClean="0">
                <a:solidFill>
                  <a:srgbClr val="000000"/>
                </a:solidFill>
              </a:rPr>
            </a:br>
            <a:endParaRPr lang="en-US" sz="1200" dirty="0" smtClean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For internal MITRE use. This document was prepared for authorized distribution only. It has not been approved for public release. (</a:t>
            </a:r>
            <a:r>
              <a:rPr lang="en-US" sz="1200" dirty="0" err="1" smtClean="0">
                <a:solidFill>
                  <a:srgbClr val="000000"/>
                </a:solidFill>
              </a:rPr>
              <a:t>FastJump</a:t>
            </a:r>
            <a:r>
              <a:rPr lang="en-US" sz="1200" dirty="0" smtClean="0">
                <a:solidFill>
                  <a:srgbClr val="000000"/>
                </a:solidFill>
              </a:rPr>
              <a:t>: release statements for applicable release statement).</a:t>
            </a:r>
            <a:br>
              <a:rPr lang="en-US" sz="1200" dirty="0" smtClean="0">
                <a:solidFill>
                  <a:srgbClr val="000000"/>
                </a:solidFill>
              </a:rPr>
            </a:br>
            <a:endParaRPr lang="en-US" sz="1200" dirty="0" smtClean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Insert data rights legend information here, if applicable (FJ: data rights legend).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820396" y="776627"/>
            <a:ext cx="481628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1030262" eaLnBrk="0" fontAlgn="auto" latin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1" i="0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Note: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. If needed , this slide (and all copyright information) should be the last slide of your briefing when being delivered.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13654" y="1609732"/>
            <a:ext cx="9117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Sponsor: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Dept. No.: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Contract No.: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Project No.: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Derived From: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Declassify On: </a:t>
            </a:r>
          </a:p>
        </p:txBody>
      </p:sp>
    </p:spTree>
    <p:extLst>
      <p:ext uri="{BB962C8B-B14F-4D97-AF65-F5344CB8AC3E}">
        <p14:creationId xmlns:p14="http://schemas.microsoft.com/office/powerpoint/2010/main" val="3074143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2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12800" y="274640"/>
            <a:ext cx="10972800" cy="8683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lnSpc>
                <a:spcPts val="3200"/>
              </a:lnSpc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12800" y="1447800"/>
            <a:ext cx="10972800" cy="496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600"/>
              </a:spcAft>
              <a:defRPr lang="en-US" smtClean="0"/>
            </a:lvl1pPr>
            <a:lvl2pPr>
              <a:spcAft>
                <a:spcPts val="600"/>
              </a:spcAft>
              <a:defRPr lang="en-US" smtClean="0"/>
            </a:lvl2pPr>
            <a:lvl3pPr>
              <a:spcAft>
                <a:spcPts val="600"/>
              </a:spcAft>
              <a:defRPr lang="en-US" smtClean="0"/>
            </a:lvl3pPr>
            <a:lvl4pPr marL="1027088" indent="-280981">
              <a:buClr>
                <a:schemeClr val="tx2"/>
              </a:buClr>
              <a:defRPr lang="en-US" smtClean="0"/>
            </a:lvl4pPr>
            <a:lvl5pPr marL="1319180" indent="-228594">
              <a:buClr>
                <a:schemeClr val="tx2"/>
              </a:buClr>
              <a:buSzPct val="60000"/>
              <a:buFont typeface="Wingdings" pitchFamily="2" charset="2"/>
              <a:buChar char="q"/>
              <a:tabLst/>
              <a:defRPr lang="en-US" smtClean="0"/>
            </a:lvl5pPr>
            <a:lvl6pPr marL="1608098" indent="-228594">
              <a:buClr>
                <a:schemeClr val="tx2"/>
              </a:buClr>
              <a:buFont typeface="Helvetica LT Std" pitchFamily="34" charset="0"/>
              <a:buChar char="–"/>
              <a:tabLst/>
              <a:defRPr lang="en-US" smtClean="0"/>
            </a:lvl6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3517900" y="3771904"/>
            <a:ext cx="2347384" cy="207645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054099" y="3771904"/>
            <a:ext cx="2347384" cy="207645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8420101" y="3771904"/>
            <a:ext cx="2347384" cy="207645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5956300" y="3771904"/>
            <a:ext cx="2347384" cy="207645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44164" y="2568943"/>
            <a:ext cx="6136217" cy="389923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pc="0" baseline="0">
                <a:solidFill>
                  <a:schemeClr val="tx2"/>
                </a:solidFill>
                <a:latin typeface="Arial" pitchFamily="34" charset="0"/>
                <a:cs typeface="Calibri" pitchFamily="34" charset="0"/>
              </a:defRPr>
            </a:lvl1pPr>
          </a:lstStyle>
          <a:p>
            <a:r>
              <a:rPr lang="en-US" altLang="en-US" dirty="0" smtClean="0"/>
              <a:t>Author</a:t>
            </a:r>
            <a:endParaRPr lang="en-US" alt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09528" y="368932"/>
            <a:ext cx="9662160" cy="1981200"/>
          </a:xfrm>
        </p:spPr>
        <p:txBody>
          <a:bodyPr anchor="b" anchorCtr="0">
            <a:no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1" y="8"/>
            <a:ext cx="543099" cy="2398143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1098208" y="2448468"/>
            <a:ext cx="10593057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 userDrawn="1"/>
        </p:nvSpPr>
        <p:spPr bwMode="auto">
          <a:xfrm>
            <a:off x="1" y="2510295"/>
            <a:ext cx="543099" cy="434771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1098208" y="6534227"/>
            <a:ext cx="10593057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 userDrawn="1"/>
        </p:nvSpPr>
        <p:spPr>
          <a:xfrm>
            <a:off x="9146727" y="43919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latin typeface="Arial" pitchFamily="34" charset="0"/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 smtClean="0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latin typeface="Arial" pitchFamily="34" charset="0"/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latin typeface="Arial" pitchFamily="34" charset="0"/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6639911" y="43919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latin typeface="Arial" pitchFamily="34" charset="0"/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 smtClean="0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latin typeface="Arial" pitchFamily="34" charset="0"/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latin typeface="Arial" pitchFamily="34" charset="0"/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4226911" y="43919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latin typeface="Arial" pitchFamily="34" charset="0"/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 smtClean="0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latin typeface="Arial" pitchFamily="34" charset="0"/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latin typeface="Arial" pitchFamily="34" charset="0"/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1763108" y="4391928"/>
            <a:ext cx="9012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latin typeface="Arial" pitchFamily="34" charset="0"/>
                <a:ea typeface="Verdana" pitchFamily="34" charset="0"/>
                <a:cs typeface="Verdana" pitchFamily="34" charset="0"/>
              </a:rPr>
              <a:t>Optional</a:t>
            </a:r>
            <a:r>
              <a:rPr lang="en-US" sz="1400" baseline="0" smtClean="0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smtClean="0">
                <a:latin typeface="Arial" pitchFamily="34" charset="0"/>
                <a:ea typeface="Verdana" pitchFamily="34" charset="0"/>
                <a:cs typeface="Verdana" pitchFamily="34" charset="0"/>
              </a:rPr>
              <a:t>Image</a:t>
            </a:r>
            <a:endParaRPr lang="en-US" sz="1400" dirty="0" smtClean="0">
              <a:latin typeface="Arial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1400" dirty="0" smtClean="0">
                <a:latin typeface="Arial" pitchFamily="34" charset="0"/>
                <a:ea typeface="Verdana" pitchFamily="34" charset="0"/>
                <a:cs typeface="Verdana" pitchFamily="34" charset="0"/>
              </a:rPr>
              <a:t>Here</a:t>
            </a:r>
            <a:endParaRPr lang="en-US" sz="1400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01" y="76208"/>
            <a:ext cx="6096000" cy="247649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F9E"/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Verdana" pitchFamily="34" charset="0"/>
              </a:rPr>
              <a:t>Organization Name Here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F9E"/>
              </a:solidFill>
              <a:effectLst/>
              <a:uLnTx/>
              <a:uFillTx/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7" y="3086107"/>
            <a:ext cx="3416300" cy="447675"/>
          </a:xfrm>
        </p:spPr>
        <p:txBody>
          <a:bodyPr/>
          <a:lstStyle>
            <a:lvl1pPr marL="0" indent="0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None/>
              <a:defRPr lang="en-US" sz="1800" b="1" kern="1200" spc="0" baseline="0" dirty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87331" indent="0">
              <a:buNone/>
              <a:defRPr/>
            </a:lvl2pPr>
            <a:lvl3pPr marL="515926" indent="0">
              <a:buNone/>
              <a:defRPr/>
            </a:lvl3pPr>
            <a:lvl4pPr marL="801668" indent="0">
              <a:buNone/>
              <a:defRPr/>
            </a:lvl4pPr>
            <a:lvl5pPr marL="1090586" indent="0">
              <a:buNone/>
              <a:defRPr/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2" name="Text Box 34"/>
          <p:cNvSpPr txBox="1">
            <a:spLocks noChangeArrowheads="1"/>
          </p:cNvSpPr>
          <p:nvPr userDrawn="1"/>
        </p:nvSpPr>
        <p:spPr bwMode="auto">
          <a:xfrm>
            <a:off x="9267807" y="6533104"/>
            <a:ext cx="25523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Aft>
                <a:spcPct val="0"/>
              </a:spcAft>
              <a:buClrTx/>
            </a:pPr>
            <a:r>
              <a:rPr lang="en-US" altLang="en-US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© 2016</a:t>
            </a:r>
            <a:r>
              <a:rPr lang="en-US" altLang="en-US" sz="8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MITRE Corporation. All rights reserved.</a:t>
            </a:r>
            <a:endParaRPr lang="en-US" altLang="en-US" sz="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 userDrawn="1"/>
        </p:nvSpPr>
        <p:spPr bwMode="auto">
          <a:xfrm>
            <a:off x="987360" y="6507842"/>
            <a:ext cx="307217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914377">
              <a:lnSpc>
                <a:spcPts val="1300"/>
              </a:lnSpc>
              <a:spcAft>
                <a:spcPct val="0"/>
              </a:spcAft>
            </a:pPr>
            <a:r>
              <a:rPr lang="en-US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Approved for Public Release; Distribution Unlimited 15-3738</a:t>
            </a:r>
            <a:endParaRPr lang="en-US" sz="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 bwMode="auto">
          <a:xfrm>
            <a:off x="1098208" y="6534227"/>
            <a:ext cx="10593057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848" y="6276196"/>
            <a:ext cx="670505" cy="2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47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 bwMode="auto">
          <a:xfrm>
            <a:off x="1117600" y="3276600"/>
            <a:ext cx="10373360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 userDrawn="1"/>
        </p:nvSpPr>
        <p:spPr bwMode="auto">
          <a:xfrm>
            <a:off x="1" y="0"/>
            <a:ext cx="543099" cy="3124200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1" y="3352800"/>
            <a:ext cx="543099" cy="35052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1098208" y="6534227"/>
            <a:ext cx="10593057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98208" y="3463140"/>
            <a:ext cx="6136217" cy="389923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pc="300" baseline="0">
                <a:solidFill>
                  <a:schemeClr val="tx2"/>
                </a:solidFill>
                <a:latin typeface="Arial" pitchFamily="34" charset="0"/>
                <a:cs typeface="Calibri" pitchFamily="34" charset="0"/>
              </a:defRPr>
            </a:lvl1pPr>
          </a:lstStyle>
          <a:p>
            <a:r>
              <a:rPr lang="en-US" altLang="en-US" smtClean="0"/>
              <a:t>Subtitle</a:t>
            </a:r>
            <a:endParaRPr lang="en-US" altLang="en-US" dirty="0"/>
          </a:p>
        </p:txBody>
      </p:sp>
      <p:sp>
        <p:nvSpPr>
          <p:cNvPr id="2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16000" y="1041287"/>
            <a:ext cx="9662160" cy="1981200"/>
          </a:xfrm>
        </p:spPr>
        <p:txBody>
          <a:bodyPr anchor="b" anchorCtr="0">
            <a:no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Arial" pitchFamily="34" charset="0"/>
                <a:cs typeface="Times New Roman" pitchFamily="18" charset="0"/>
              </a:defRPr>
            </a:lvl1pPr>
          </a:lstStyle>
          <a:p>
            <a:r>
              <a:rPr lang="en-US" smtClean="0"/>
              <a:t>Section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669657" y="64176"/>
            <a:ext cx="2138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000" smtClean="0">
                <a:solidFill>
                  <a:srgbClr val="C1CD23"/>
                </a:solidFill>
                <a:latin typeface="Arial" pitchFamily="34" charset="0"/>
              </a:rPr>
              <a:t>|</a:t>
            </a:r>
            <a:r>
              <a:rPr lang="en-US" sz="1000" smtClean="0">
                <a:latin typeface="Arial" pitchFamily="34" charset="0"/>
              </a:rPr>
              <a:t> </a:t>
            </a:r>
            <a:fld id="{295008BC-DA31-4D19-837B-EFA4386B05F5}" type="slidenum"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smtClean="0">
                <a:latin typeface="Arial" pitchFamily="34" charset="0"/>
              </a:rPr>
              <a:t> </a:t>
            </a:r>
            <a:r>
              <a:rPr lang="en-US" sz="1000" smtClean="0">
                <a:solidFill>
                  <a:srgbClr val="C1CD23"/>
                </a:solidFill>
                <a:latin typeface="Arial" pitchFamily="34" charset="0"/>
              </a:rPr>
              <a:t>|</a:t>
            </a:r>
            <a:r>
              <a:rPr lang="en-US" sz="1000" smtClean="0">
                <a:ea typeface="Verdana" pitchFamily="34" charset="0"/>
                <a:cs typeface="Verdana" pitchFamily="34" charset="0"/>
              </a:rPr>
              <a:t> </a:t>
            </a:r>
            <a:endParaRPr lang="en-US" sz="1000"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 userDrawn="1"/>
        </p:nvSpPr>
        <p:spPr bwMode="auto">
          <a:xfrm>
            <a:off x="1143007" y="4310145"/>
            <a:ext cx="32131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1030262" eaLnBrk="0" fontAlgn="auto" latin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1" i="0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Note: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Use this as a divider slide when separating sections of your briefing.</a:t>
            </a:r>
          </a:p>
          <a:p>
            <a:pPr marL="0" marR="0" lvl="0" indent="0" defTabSz="1030262" eaLnBrk="0" fontAlgn="auto" latinLnBrk="0" hangingPunc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remove or change information in the footer, view the Slide Master and edit from there.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 Box 34"/>
          <p:cNvSpPr txBox="1">
            <a:spLocks noChangeArrowheads="1"/>
          </p:cNvSpPr>
          <p:nvPr userDrawn="1"/>
        </p:nvSpPr>
        <p:spPr bwMode="auto">
          <a:xfrm>
            <a:off x="9267807" y="6533104"/>
            <a:ext cx="25523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Aft>
                <a:spcPct val="0"/>
              </a:spcAft>
              <a:buClrTx/>
            </a:pPr>
            <a:r>
              <a:rPr lang="en-US" altLang="en-US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© 2016</a:t>
            </a:r>
            <a:r>
              <a:rPr lang="en-US" altLang="en-US" sz="8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MITRE Corporation. All rights reserved.</a:t>
            </a:r>
            <a:endParaRPr lang="en-US" altLang="en-US" sz="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 userDrawn="1"/>
        </p:nvSpPr>
        <p:spPr bwMode="auto">
          <a:xfrm>
            <a:off x="987360" y="6507842"/>
            <a:ext cx="307217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914377">
              <a:lnSpc>
                <a:spcPts val="1300"/>
              </a:lnSpc>
              <a:spcAft>
                <a:spcPct val="0"/>
              </a:spcAft>
            </a:pPr>
            <a:r>
              <a:rPr lang="en-US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Approved for Public Release; Distribution Unlimited 15-3738</a:t>
            </a:r>
            <a:endParaRPr lang="en-US" sz="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cxnSp>
        <p:nvCxnSpPr>
          <p:cNvPr id="25" name="Straight Connector 24"/>
          <p:cNvCxnSpPr/>
          <p:nvPr userDrawn="1"/>
        </p:nvCxnSpPr>
        <p:spPr bwMode="auto">
          <a:xfrm>
            <a:off x="1098208" y="6534227"/>
            <a:ext cx="10593057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848" y="6276196"/>
            <a:ext cx="670505" cy="2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34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12800" y="274640"/>
            <a:ext cx="10972800" cy="8683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lnSpc>
                <a:spcPts val="3200"/>
              </a:lnSpc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00100" y="1162058"/>
            <a:ext cx="11049000" cy="2571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1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00100" y="1162058"/>
            <a:ext cx="11049000" cy="2571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561" y="6321669"/>
            <a:ext cx="893885" cy="536331"/>
          </a:xfrm>
          <a:prstGeom prst="rect">
            <a:avLst/>
          </a:prstGeom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23850" y="6650165"/>
            <a:ext cx="2695576" cy="1592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300"/>
              </a:lnSpc>
              <a:spcAft>
                <a:spcPct val="0"/>
              </a:spcAft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solidFill>
                  <a:schemeClr val="bg1"/>
                </a:solidFill>
              </a:rPr>
              <a:t>© 2016 The MITRE Corporation. All rights reserved</a:t>
            </a:r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419056" y="6612065"/>
            <a:ext cx="3122246" cy="1973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300"/>
              </a:lnSpc>
              <a:spcAft>
                <a:spcPct val="0"/>
              </a:spcAft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Approved for Public Release; Distribution Unlimited</a:t>
            </a:r>
            <a:r>
              <a:rPr lang="en-US" sz="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15-3738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6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r="75336"/>
          <a:stretch/>
        </p:blipFill>
        <p:spPr>
          <a:xfrm>
            <a:off x="0" y="0"/>
            <a:ext cx="2778369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0" y="1"/>
            <a:ext cx="184639" cy="1219200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1371601"/>
            <a:ext cx="184639" cy="5486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756848" y="0"/>
            <a:ext cx="54591" cy="685800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639" y="6540147"/>
            <a:ext cx="670505" cy="243820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031061" y="6699737"/>
            <a:ext cx="3198664" cy="1201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300"/>
              </a:lnSpc>
              <a:spcAft>
                <a:spcPct val="0"/>
              </a:spcAft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Approved</a:t>
            </a:r>
            <a:r>
              <a:rPr lang="en-US" sz="8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for Public Release; Distribution Unlimited 15-3738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858691" y="6620883"/>
            <a:ext cx="2676526" cy="199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300"/>
              </a:lnSpc>
              <a:spcAft>
                <a:spcPct val="0"/>
              </a:spcAft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 2016 The MITRE Corporation. All rights reserved. 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8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00100" y="1162058"/>
            <a:ext cx="11049000" cy="2571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" y="0"/>
            <a:ext cx="800100" cy="6858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79084" y="2486026"/>
            <a:ext cx="8280400" cy="1666876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6100" y="2200275"/>
            <a:ext cx="110744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46100" y="4343400"/>
            <a:ext cx="110744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56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40"/>
            <a:ext cx="10972800" cy="8683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447801"/>
            <a:ext cx="10972800" cy="4943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824412" y="1295400"/>
            <a:ext cx="10961189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" y="1"/>
            <a:ext cx="405352" cy="1219200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" y="1371601"/>
            <a:ext cx="405352" cy="5486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65909" y="64176"/>
            <a:ext cx="2138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000" smtClean="0">
                <a:solidFill>
                  <a:srgbClr val="C1CD23"/>
                </a:solidFill>
                <a:latin typeface="Arial" pitchFamily="34" charset="0"/>
              </a:rPr>
              <a:t>|</a:t>
            </a:r>
            <a:r>
              <a:rPr lang="en-US" sz="1000" smtClean="0">
                <a:latin typeface="Arial" pitchFamily="34" charset="0"/>
              </a:rPr>
              <a:t> </a:t>
            </a:r>
            <a:fld id="{295008BC-DA31-4D19-837B-EFA4386B05F5}" type="slidenum"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1000" smtClean="0">
                <a:latin typeface="Arial" pitchFamily="34" charset="0"/>
              </a:rPr>
              <a:t> </a:t>
            </a:r>
            <a:r>
              <a:rPr lang="en-US" sz="1000" smtClean="0">
                <a:solidFill>
                  <a:srgbClr val="C1CD23"/>
                </a:solidFill>
                <a:latin typeface="Arial" pitchFamily="34" charset="0"/>
              </a:rPr>
              <a:t>|</a:t>
            </a:r>
            <a:r>
              <a:rPr lang="en-US" sz="1000" smtClean="0">
                <a:ea typeface="Verdana" pitchFamily="34" charset="0"/>
                <a:cs typeface="Verdana" pitchFamily="34" charset="0"/>
              </a:rPr>
              <a:t> </a:t>
            </a:r>
            <a:endParaRPr lang="en-US" sz="1000"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 userDrawn="1"/>
        </p:nvSpPr>
        <p:spPr bwMode="auto">
          <a:xfrm>
            <a:off x="9267807" y="6533104"/>
            <a:ext cx="25523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Aft>
                <a:spcPct val="0"/>
              </a:spcAft>
              <a:buClrTx/>
            </a:pPr>
            <a:r>
              <a:rPr lang="en-US" altLang="en-US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© 2016</a:t>
            </a:r>
            <a:r>
              <a:rPr lang="en-US" altLang="en-US" sz="8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MITRE Corporation. All rights reserved.</a:t>
            </a:r>
            <a:endParaRPr lang="en-US" altLang="en-US" sz="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1098208" y="6534227"/>
            <a:ext cx="10593057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C1CD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848" y="6276196"/>
            <a:ext cx="670505" cy="243820"/>
          </a:xfrm>
          <a:prstGeom prst="rect">
            <a:avLst/>
          </a:prstGeom>
        </p:spPr>
      </p:pic>
      <p:sp>
        <p:nvSpPr>
          <p:cNvPr id="12" name="Text Box 27"/>
          <p:cNvSpPr txBox="1">
            <a:spLocks noChangeArrowheads="1"/>
          </p:cNvSpPr>
          <p:nvPr userDrawn="1"/>
        </p:nvSpPr>
        <p:spPr bwMode="auto">
          <a:xfrm>
            <a:off x="1009528" y="6507842"/>
            <a:ext cx="307217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914377">
              <a:lnSpc>
                <a:spcPts val="1300"/>
              </a:lnSpc>
              <a:spcAft>
                <a:spcPct val="0"/>
              </a:spcAft>
            </a:pPr>
            <a:r>
              <a:rPr lang="en-US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Approved for Public Release; Distribution Unlimited 16-1984</a:t>
            </a:r>
            <a:endParaRPr lang="en-US" sz="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55" r:id="rId5"/>
    <p:sldLayoutId id="2147483661" r:id="rId6"/>
    <p:sldLayoutId id="2147483663" r:id="rId7"/>
    <p:sldLayoutId id="2147483664" r:id="rId8"/>
    <p:sldLayoutId id="2147483662" r:id="rId9"/>
    <p:sldLayoutId id="2147483652" r:id="rId10"/>
    <p:sldLayoutId id="2147483660" r:id="rId11"/>
    <p:sldLayoutId id="214748366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377" rtl="0" eaLnBrk="1" latinLnBrk="0" hangingPunct="1">
        <a:lnSpc>
          <a:spcPts val="3200"/>
        </a:lnSpc>
        <a:spcBef>
          <a:spcPct val="0"/>
        </a:spcBef>
        <a:buNone/>
        <a:defRPr lang="en-US" sz="3200" b="1" kern="1200">
          <a:solidFill>
            <a:schemeClr val="tx2"/>
          </a:solidFill>
          <a:latin typeface="Arial" pitchFamily="34" charset="0"/>
          <a:ea typeface="Verdana" pitchFamily="34" charset="0"/>
          <a:cs typeface="Arial" pitchFamily="34" charset="0"/>
        </a:defRPr>
      </a:lvl1pPr>
    </p:titleStyle>
    <p:bodyStyle>
      <a:lvl1pPr marL="231769" indent="-231769" algn="l" defTabSz="914377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20000"/>
        <a:buFont typeface="Wingdings" pitchFamily="2" charset="2"/>
        <a:buChar char="§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15926" indent="-228594" algn="l" defTabSz="914377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47695" indent="-231769" algn="l" defTabSz="914377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11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30262" indent="-228594" algn="l" defTabSz="914377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19180" indent="-228594" algn="l" defTabSz="914377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SzPct val="60000"/>
        <a:buFont typeface="Wingdings" pitchFamily="2" charset="2"/>
        <a:buChar char="q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8098" indent="-228594" algn="l" defTabSz="914377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Helvetica LT Std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comments" Target="../comments/commen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4.png"/><Relationship Id="rId9" Type="http://schemas.microsoft.com/office/2007/relationships/diagramDrawing" Target="../diagrams/drawin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oley@mitre.org" TargetMode="External"/><Relationship Id="rId2" Type="http://schemas.openxmlformats.org/officeDocument/2006/relationships/hyperlink" Target="mailto:pc@mitre.org" TargetMode="Externa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1"/>
            <a:ext cx="184639" cy="1219200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1371601"/>
            <a:ext cx="184639" cy="5486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2007361" y="1"/>
            <a:ext cx="184639" cy="1219200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2007361" y="1371601"/>
            <a:ext cx="184639" cy="5486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77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ctrTitle" sz="quarter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A5B628"/>
                </a:solidFill>
                <a:latin typeface="+mj-lt"/>
                <a:cs typeface="Verdana" pitchFamily="34" charset="0"/>
              </a:rPr>
              <a:t>Toward Consistent, Usable Security Risk Assessment of Medical Devices</a:t>
            </a:r>
            <a:endParaRPr lang="en-US" sz="4400" dirty="0">
              <a:solidFill>
                <a:srgbClr val="A5B628"/>
              </a:solidFill>
              <a:latin typeface="+mj-lt"/>
            </a:endParaRP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044164" y="2568943"/>
            <a:ext cx="10508185" cy="389923"/>
          </a:xfrm>
        </p:spPr>
        <p:txBody>
          <a:bodyPr/>
          <a:lstStyle/>
          <a:p>
            <a:r>
              <a:rPr lang="en-US" sz="3200" dirty="0" smtClean="0"/>
              <a:t>Penny Chase and Steve Christey Coley</a:t>
            </a:r>
          </a:p>
          <a:p>
            <a:r>
              <a:rPr lang="en-US" sz="3200" dirty="0" smtClean="0"/>
              <a:t>The MITRE Corporation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066807" y="4114801"/>
            <a:ext cx="5165718" cy="447675"/>
          </a:xfrm>
        </p:spPr>
        <p:txBody>
          <a:bodyPr/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June 3, 2016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1009528" y="6507842"/>
            <a:ext cx="307217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defTabSz="914377">
              <a:lnSpc>
                <a:spcPts val="1300"/>
              </a:lnSpc>
              <a:spcAft>
                <a:spcPct val="0"/>
              </a:spcAft>
            </a:pPr>
            <a:r>
              <a:rPr lang="en-US" sz="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Approved for Public Release; Distribution Unlimited 16-1984</a:t>
            </a:r>
            <a:endParaRPr lang="en-US" sz="800" b="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Matters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06963" y="2452253"/>
            <a:ext cx="7384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>
                <a:ea typeface="Verdana" pitchFamily="34" charset="0"/>
                <a:cs typeface="Verdana" pitchFamily="34" charset="0"/>
              </a:rPr>
              <a:t>The raw, base CVSS score of a vulnerability has no relationship to the vulnerability’s actual impact on patient safety.</a:t>
            </a:r>
            <a:endParaRPr lang="en-US" sz="36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3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Desired Features of a Health Care Scoring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Minimal complexity</a:t>
            </a:r>
          </a:p>
          <a:p>
            <a:r>
              <a:rPr lang="en-US" sz="2400" dirty="0" smtClean="0"/>
              <a:t>Usable by practitioners</a:t>
            </a:r>
          </a:p>
          <a:p>
            <a:r>
              <a:rPr lang="en-US" sz="2400" dirty="0" smtClean="0"/>
              <a:t>Accepted by diverse stakeholders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anufacturers, hospital, security researchers, patients, regulators</a:t>
            </a:r>
          </a:p>
          <a:p>
            <a:r>
              <a:rPr lang="en-US" sz="2400" dirty="0" smtClean="0"/>
              <a:t>Flexible for different clinical environments</a:t>
            </a:r>
          </a:p>
          <a:p>
            <a:r>
              <a:rPr lang="en-US" sz="2400" dirty="0" smtClean="0"/>
              <a:t>Flexible for different device classes</a:t>
            </a:r>
          </a:p>
          <a:p>
            <a:r>
              <a:rPr lang="en-US" sz="2400" dirty="0" smtClean="0"/>
              <a:t>Repeatable (different people come up with same score)</a:t>
            </a:r>
          </a:p>
          <a:p>
            <a:r>
              <a:rPr lang="en-US" sz="2400" dirty="0" smtClean="0"/>
              <a:t>Validated</a:t>
            </a:r>
          </a:p>
          <a:p>
            <a:r>
              <a:rPr lang="en-US" sz="2400" dirty="0" smtClean="0"/>
              <a:t>Provide common “language” for centering discussion and keeping disagreements focused</a:t>
            </a:r>
          </a:p>
        </p:txBody>
      </p:sp>
    </p:spTree>
    <p:extLst>
      <p:ext uri="{BB962C8B-B14F-4D97-AF65-F5344CB8AC3E}">
        <p14:creationId xmlns:p14="http://schemas.microsoft.com/office/powerpoint/2010/main" val="1246553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40"/>
            <a:ext cx="10972800" cy="868363"/>
          </a:xfrm>
        </p:spPr>
        <p:txBody>
          <a:bodyPr/>
          <a:lstStyle/>
          <a:p>
            <a:r>
              <a:rPr lang="en-US" dirty="0" smtClean="0"/>
              <a:t>Other Risk-Related Metrics and Analysis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Hazard analysis</a:t>
            </a:r>
          </a:p>
          <a:p>
            <a:pPr lvl="1"/>
            <a:r>
              <a:rPr lang="en-US" dirty="0" smtClean="0"/>
              <a:t>Pro: focused on safety; well-established; well-known to manufacturers</a:t>
            </a:r>
          </a:p>
          <a:p>
            <a:pPr lvl="1"/>
            <a:r>
              <a:rPr lang="en-US" dirty="0" smtClean="0"/>
              <a:t>Con: unknown to researchers; does not consider sentient, adaptive attacker</a:t>
            </a:r>
          </a:p>
          <a:p>
            <a:r>
              <a:rPr lang="en-US" dirty="0" smtClean="0"/>
              <a:t>CVSS v2</a:t>
            </a:r>
          </a:p>
          <a:p>
            <a:pPr lvl="1"/>
            <a:r>
              <a:rPr lang="en-US" dirty="0" smtClean="0"/>
              <a:t>Pro: widely adopted and validated</a:t>
            </a:r>
          </a:p>
          <a:p>
            <a:pPr lvl="1"/>
            <a:r>
              <a:rPr lang="en-US" dirty="0" smtClean="0"/>
              <a:t>Con: environmental adjustments have minimum effect on score; focused on the “box”</a:t>
            </a:r>
          </a:p>
          <a:p>
            <a:r>
              <a:rPr lang="en-US" dirty="0" smtClean="0"/>
              <a:t>CVSS v3</a:t>
            </a:r>
          </a:p>
          <a:p>
            <a:pPr lvl="1"/>
            <a:r>
              <a:rPr lang="en-US" dirty="0" smtClean="0"/>
              <a:t>Pro: environmental adjustments support more realistic scoring modifications</a:t>
            </a:r>
          </a:p>
          <a:p>
            <a:pPr lvl="1"/>
            <a:r>
              <a:rPr lang="en-US" dirty="0" smtClean="0"/>
              <a:t>Con: not yet widely adopted; more subject to abuse and inconsistency?</a:t>
            </a:r>
          </a:p>
          <a:p>
            <a:r>
              <a:rPr lang="en-US" dirty="0" smtClean="0"/>
              <a:t>CWSS </a:t>
            </a:r>
            <a:r>
              <a:rPr lang="en-US" dirty="0"/>
              <a:t>(</a:t>
            </a:r>
            <a:r>
              <a:rPr lang="en-US" dirty="0" smtClean="0"/>
              <a:t>Common Weakness Scoring System)</a:t>
            </a:r>
          </a:p>
          <a:p>
            <a:pPr lvl="1"/>
            <a:r>
              <a:rPr lang="en-US" dirty="0" smtClean="0"/>
              <a:t>Pro: explicitly accounts for presence of intrinsic and extrinsic controls</a:t>
            </a:r>
          </a:p>
          <a:p>
            <a:pPr lvl="1"/>
            <a:r>
              <a:rPr lang="en-US" dirty="0" smtClean="0"/>
              <a:t>Con: heavy developer focus; less active use; more complex than CVSS</a:t>
            </a:r>
          </a:p>
          <a:p>
            <a:r>
              <a:rPr lang="en-US" dirty="0" smtClean="0"/>
              <a:t>FAIR</a:t>
            </a:r>
          </a:p>
          <a:p>
            <a:pPr lvl="1"/>
            <a:r>
              <a:rPr lang="en-US" dirty="0" smtClean="0"/>
              <a:t>Pro: Heavy adoption by finance industry</a:t>
            </a:r>
          </a:p>
          <a:p>
            <a:pPr lvl="1"/>
            <a:r>
              <a:rPr lang="en-US" dirty="0" smtClean="0"/>
              <a:t>Con: Proprietary</a:t>
            </a:r>
          </a:p>
        </p:txBody>
      </p:sp>
    </p:spTree>
    <p:extLst>
      <p:ext uri="{BB962C8B-B14F-4D97-AF65-F5344CB8AC3E}">
        <p14:creationId xmlns:p14="http://schemas.microsoft.com/office/powerpoint/2010/main" val="3300428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4294" y="274034"/>
            <a:ext cx="10972800" cy="86836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Common Vulnerability Scoring System (CVSS) </a:t>
            </a:r>
            <a:endParaRPr lang="en-US" dirty="0">
              <a:latin typeface="+mj-lt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038192" y="2742957"/>
            <a:ext cx="8949582" cy="3665087"/>
          </a:xfrm>
          <a:prstGeom prst="rect">
            <a:avLst/>
          </a:prstGeom>
          <a:noFill/>
        </p:spPr>
        <p:txBody>
          <a:bodyPr vert="horz" lIns="91440" tIns="182880" rIns="91440" bIns="182880" rtlCol="0">
            <a:noAutofit/>
          </a:bodyPr>
          <a:lstStyle>
            <a:lvl1pPr marL="231769" indent="-231769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5926" indent="-228594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47695" indent="-231769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30262" indent="-228594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19180" indent="-228594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60000"/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8098" indent="-228594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Helvetica LT Std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CVSS is an open framework developed by the Forum of Incident Response and Security Teams (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</a:rPr>
              <a:t>FIRST) for 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communicating the characteristics and severity of software 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</a:rPr>
              <a:t>vulnerabilities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Base 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</a:rPr>
              <a:t>metric group 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represents the intrinsic qualities of a 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</a:rPr>
              <a:t>vulnerability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Temporal 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</a:rPr>
              <a:t>metric group 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reflects the characteristics of a vulnerability that change over 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</a:rPr>
              <a:t>time</a:t>
            </a:r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</a:rPr>
              <a:t>he 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Environmental 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</a:rPr>
              <a:t>metric group 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represents the characteristics of a vulnerability that are unique to a user's environment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</a:rPr>
              <a:t>Typically only the Base score is computed and often sensationalizes medical device vulnerabilities by ignoring the clinical environment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5703" y="1428267"/>
            <a:ext cx="11049982" cy="1300766"/>
          </a:xfrm>
          <a:prstGeom prst="roundRect">
            <a:avLst>
              <a:gd name="adj" fmla="val 12317"/>
            </a:avLst>
          </a:prstGeom>
          <a:solidFill>
            <a:schemeClr val="accent4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496" y="1725070"/>
            <a:ext cx="1168459" cy="6676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Notched Right Arrow 10"/>
          <p:cNvSpPr/>
          <p:nvPr/>
        </p:nvSpPr>
        <p:spPr>
          <a:xfrm>
            <a:off x="10012248" y="1843999"/>
            <a:ext cx="526326" cy="471925"/>
          </a:xfrm>
          <a:prstGeom prst="notchedRightArrow">
            <a:avLst/>
          </a:prstGeom>
          <a:solidFill>
            <a:schemeClr val="tx1"/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27278" y="1814097"/>
            <a:ext cx="3258355" cy="811457"/>
            <a:chOff x="1454732" y="1957053"/>
            <a:chExt cx="2295621" cy="811457"/>
          </a:xfrm>
          <a:effectLst>
            <a:outerShdw blurRad="38100" dist="25400" dir="5400000" algn="t" rotWithShape="0">
              <a:prstClr val="black">
                <a:alpha val="65000"/>
              </a:prstClr>
            </a:outerShdw>
          </a:effectLst>
        </p:grpSpPr>
        <p:sp>
          <p:nvSpPr>
            <p:cNvPr id="12" name="Rectangle 11"/>
            <p:cNvSpPr/>
            <p:nvPr/>
          </p:nvSpPr>
          <p:spPr>
            <a:xfrm>
              <a:off x="1454732" y="1957053"/>
              <a:ext cx="1113075" cy="2254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  <a:scene3d>
              <a:camera prst="orthographicFront"/>
              <a:lightRig rig="threePt" dir="t"/>
            </a:scene3d>
            <a:sp3d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Access Vector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54732" y="2250051"/>
              <a:ext cx="1113075" cy="2254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  <a:scene3d>
              <a:camera prst="orthographicFront"/>
              <a:lightRig rig="threePt" dir="t"/>
            </a:scene3d>
            <a:sp3d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Access Complexity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54732" y="2543050"/>
              <a:ext cx="1113075" cy="2254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  <a:scene3d>
              <a:camera prst="orthographicFront"/>
              <a:lightRig rig="threePt" dir="t"/>
            </a:scene3d>
            <a:sp3d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Authentication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37278" y="1957053"/>
              <a:ext cx="1113075" cy="2254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  <a:scene3d>
              <a:camera prst="orthographicFront"/>
              <a:lightRig rig="threePt" dir="t"/>
            </a:scene3d>
            <a:sp3d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Confidentiality Impact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37278" y="2250051"/>
              <a:ext cx="1113075" cy="2254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  <a:scene3d>
              <a:camera prst="orthographicFront"/>
              <a:lightRig rig="threePt" dir="t"/>
            </a:scene3d>
            <a:sp3d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Integrity Impact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37278" y="2543050"/>
              <a:ext cx="1113075" cy="2254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6350">
              <a:noFill/>
            </a:ln>
            <a:scene3d>
              <a:camera prst="orthographicFront"/>
              <a:lightRig rig="threePt" dir="t"/>
            </a:scene3d>
            <a:sp3d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Availability Impact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81098" y="1503917"/>
            <a:ext cx="2010487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600" b="1" dirty="0" smtClean="0">
                <a:ea typeface="Verdana" pitchFamily="34" charset="0"/>
                <a:cs typeface="Verdana" pitchFamily="34" charset="0"/>
              </a:rPr>
              <a:t>Base Metric Group</a:t>
            </a:r>
            <a:endParaRPr lang="en-US" sz="1600" b="1" dirty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04575" y="1814097"/>
            <a:ext cx="1841678" cy="811457"/>
            <a:chOff x="4952897" y="1957053"/>
            <a:chExt cx="1113075" cy="811457"/>
          </a:xfrm>
          <a:effectLst>
            <a:outerShdw blurRad="38100" dist="25400" dir="5400000" algn="t" rotWithShape="0">
              <a:prstClr val="black">
                <a:alpha val="65000"/>
              </a:prstClr>
            </a:outerShdw>
          </a:effectLst>
        </p:grpSpPr>
        <p:sp>
          <p:nvSpPr>
            <p:cNvPr id="19" name="Rectangle 18"/>
            <p:cNvSpPr/>
            <p:nvPr/>
          </p:nvSpPr>
          <p:spPr>
            <a:xfrm>
              <a:off x="4952897" y="1957053"/>
              <a:ext cx="1113075" cy="22546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6350">
              <a:noFill/>
            </a:ln>
            <a:scene3d>
              <a:camera prst="orthographicFront"/>
              <a:lightRig rig="threePt" dir="t"/>
            </a:scene3d>
            <a:sp3d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Exploitability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52897" y="2250051"/>
              <a:ext cx="1113075" cy="22546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6350">
              <a:noFill/>
            </a:ln>
            <a:scene3d>
              <a:camera prst="orthographicFront"/>
              <a:lightRig rig="threePt" dir="t"/>
            </a:scene3d>
            <a:sp3d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Remediation Level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52897" y="2543050"/>
              <a:ext cx="1113075" cy="22546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6350">
              <a:noFill/>
            </a:ln>
            <a:scene3d>
              <a:camera prst="orthographicFront"/>
              <a:lightRig rig="threePt" dir="t"/>
            </a:scene3d>
            <a:sp3d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Report Confidence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072577" y="1503917"/>
            <a:ext cx="2487348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600" b="1" dirty="0" smtClean="0">
                <a:ea typeface="Verdana" pitchFamily="34" charset="0"/>
                <a:cs typeface="Verdana" pitchFamily="34" charset="0"/>
              </a:rPr>
              <a:t>Temporal Metric Group</a:t>
            </a:r>
            <a:endParaRPr lang="en-US" sz="1600" b="1" dirty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65195" y="1814097"/>
            <a:ext cx="3477296" cy="811457"/>
            <a:chOff x="7120049" y="1957053"/>
            <a:chExt cx="2299359" cy="811457"/>
          </a:xfrm>
          <a:effectLst>
            <a:outerShdw blurRad="38100" dist="25400" dir="5400000" algn="t" rotWithShape="0">
              <a:prstClr val="black">
                <a:alpha val="65000"/>
              </a:prstClr>
            </a:outerShdw>
          </a:effectLst>
        </p:grpSpPr>
        <p:sp>
          <p:nvSpPr>
            <p:cNvPr id="23" name="Rectangle 22"/>
            <p:cNvSpPr/>
            <p:nvPr/>
          </p:nvSpPr>
          <p:spPr>
            <a:xfrm>
              <a:off x="7120049" y="1957053"/>
              <a:ext cx="1113075" cy="22546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6350">
              <a:noFill/>
            </a:ln>
            <a:scene3d>
              <a:camera prst="orthographicFront"/>
              <a:lightRig rig="threePt" dir="t"/>
            </a:scene3d>
            <a:sp3d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700"/>
                </a:lnSpc>
              </a:pPr>
              <a:r>
                <a:rPr lang="en-US" sz="900" b="1" dirty="0" smtClean="0">
                  <a:solidFill>
                    <a:schemeClr val="bg1"/>
                  </a:solidFill>
                </a:rPr>
                <a:t>Collateral Damage Potential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20049" y="2250051"/>
              <a:ext cx="1113075" cy="22546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6350">
              <a:noFill/>
            </a:ln>
            <a:scene3d>
              <a:camera prst="orthographicFront"/>
              <a:lightRig rig="threePt" dir="t"/>
            </a:scene3d>
            <a:sp3d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Target Distribution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06333" y="1957053"/>
              <a:ext cx="1113075" cy="22546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6350">
              <a:noFill/>
            </a:ln>
            <a:scene3d>
              <a:camera prst="orthographicFront"/>
              <a:lightRig rig="threePt" dir="t"/>
            </a:scene3d>
            <a:sp3d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ts val="700"/>
                </a:lnSpc>
              </a:pPr>
              <a:r>
                <a:rPr lang="en-US" sz="900" b="1" dirty="0" smtClean="0">
                  <a:solidFill>
                    <a:schemeClr val="bg1"/>
                  </a:solidFill>
                </a:rPr>
                <a:t>Confidentiality Requirement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06333" y="2250051"/>
              <a:ext cx="1113075" cy="22546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6350">
              <a:noFill/>
            </a:ln>
            <a:scene3d>
              <a:camera prst="orthographicFront"/>
              <a:lightRig rig="threePt" dir="t"/>
            </a:scene3d>
            <a:sp3d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Integrity Requirement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306333" y="2543050"/>
              <a:ext cx="1113075" cy="22546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6350">
              <a:noFill/>
            </a:ln>
            <a:scene3d>
              <a:camera prst="orthographicFront"/>
              <a:lightRig rig="threePt" dir="t"/>
            </a:scene3d>
            <a:sp3d>
              <a:bevelT w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Availability Requirement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733033" y="1503917"/>
            <a:ext cx="2946640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600" b="1" dirty="0" smtClean="0">
                <a:ea typeface="Verdana" pitchFamily="34" charset="0"/>
                <a:cs typeface="Verdana" pitchFamily="34" charset="0"/>
              </a:rPr>
              <a:t>Environmental Metric Group</a:t>
            </a:r>
            <a:endParaRPr lang="en-US" sz="1600" b="1" dirty="0"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022370" y="4528215"/>
            <a:ext cx="986981" cy="1917"/>
          </a:xfrm>
          <a:prstGeom prst="line">
            <a:avLst/>
          </a:prstGeom>
          <a:ln w="38100" cap="rnd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2035051" y="2861832"/>
            <a:ext cx="8880599" cy="3356087"/>
          </a:xfrm>
          <a:custGeom>
            <a:avLst/>
            <a:gdLst>
              <a:gd name="connsiteX0" fmla="*/ 1266092 w 1274885"/>
              <a:gd name="connsiteY0" fmla="*/ 0 h 5715000"/>
              <a:gd name="connsiteX1" fmla="*/ 1266092 w 1274885"/>
              <a:gd name="connsiteY1" fmla="*/ 0 h 5715000"/>
              <a:gd name="connsiteX2" fmla="*/ 0 w 1274885"/>
              <a:gd name="connsiteY2" fmla="*/ 0 h 5715000"/>
              <a:gd name="connsiteX3" fmla="*/ 0 w 1274885"/>
              <a:gd name="connsiteY3" fmla="*/ 5715000 h 5715000"/>
              <a:gd name="connsiteX4" fmla="*/ 1274885 w 1274885"/>
              <a:gd name="connsiteY4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4885" h="5715000">
                <a:moveTo>
                  <a:pt x="1266092" y="0"/>
                </a:moveTo>
                <a:lnTo>
                  <a:pt x="1266092" y="0"/>
                </a:lnTo>
                <a:lnTo>
                  <a:pt x="0" y="0"/>
                </a:lnTo>
                <a:lnTo>
                  <a:pt x="0" y="5715000"/>
                </a:lnTo>
                <a:lnTo>
                  <a:pt x="1274885" y="5715000"/>
                </a:lnTo>
              </a:path>
            </a:pathLst>
          </a:custGeom>
          <a:ln w="38100" cap="rnd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97425"/>
            <a:ext cx="10972800" cy="8683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Adapt CVSS for Healthcare</a:t>
            </a:r>
            <a:endParaRPr lang="en-US" dirty="0">
              <a:latin typeface="+mj-lt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686" y="2035325"/>
            <a:ext cx="1285305" cy="734459"/>
          </a:xfrm>
          <a:prstGeom prst="rect">
            <a:avLst/>
          </a:prstGeom>
        </p:spPr>
      </p:pic>
      <p:sp>
        <p:nvSpPr>
          <p:cNvPr id="5" name="Content Placeholder 11"/>
          <p:cNvSpPr txBox="1">
            <a:spLocks/>
          </p:cNvSpPr>
          <p:nvPr/>
        </p:nvSpPr>
        <p:spPr>
          <a:xfrm>
            <a:off x="8538039" y="3477471"/>
            <a:ext cx="3340858" cy="150179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3028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19213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60000"/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81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Helvetica LT Std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dirty="0"/>
              <a:t>Healthcare threats </a:t>
            </a:r>
          </a:p>
          <a:p>
            <a:pPr marL="395288" lvl="1" indent="-222250">
              <a:buClrTx/>
            </a:pPr>
            <a:r>
              <a:rPr lang="en-US" sz="1800" dirty="0" smtClean="0"/>
              <a:t>Collaborate with health care delivery organizations</a:t>
            </a:r>
          </a:p>
          <a:p>
            <a:pPr marL="395288" lvl="1" indent="-222250">
              <a:buClrTx/>
            </a:pPr>
            <a:r>
              <a:rPr lang="en-US" sz="1800" dirty="0" smtClean="0"/>
              <a:t>Information Sharing and Analysis Organization</a:t>
            </a:r>
          </a:p>
          <a:p>
            <a:pPr marL="395288" lvl="1" indent="-222250">
              <a:buClrTx/>
            </a:pPr>
            <a:r>
              <a:rPr lang="en-US" sz="1800" dirty="0" smtClean="0"/>
              <a:t>Commercial feeds and reports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3185" y="1385462"/>
            <a:ext cx="1006590" cy="41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11"/>
          <p:cNvSpPr txBox="1">
            <a:spLocks/>
          </p:cNvSpPr>
          <p:nvPr/>
        </p:nvSpPr>
        <p:spPr>
          <a:xfrm>
            <a:off x="1183612" y="5088736"/>
            <a:ext cx="3530432" cy="1501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buClrTx/>
              <a:buNone/>
            </a:pPr>
            <a:r>
              <a:rPr lang="en-US" dirty="0"/>
              <a:t>Compensating controls</a:t>
            </a:r>
          </a:p>
          <a:p>
            <a:pPr marL="395288" lvl="1" indent="-222250" fontAlgn="auto">
              <a:lnSpc>
                <a:spcPct val="100000"/>
              </a:lnSpc>
              <a:buClrTx/>
            </a:pPr>
            <a:r>
              <a:rPr lang="en-US" sz="1800" dirty="0"/>
              <a:t>Manufacturer’s recommendations</a:t>
            </a:r>
          </a:p>
          <a:p>
            <a:pPr marL="395288" lvl="1" indent="-222250" fontAlgn="auto">
              <a:lnSpc>
                <a:spcPct val="100000"/>
              </a:lnSpc>
              <a:buClrTx/>
            </a:pPr>
            <a:r>
              <a:rPr lang="en-US" sz="1800" dirty="0"/>
              <a:t>Hospital’s best practices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72047" y="3007159"/>
            <a:ext cx="3127" cy="1069803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734873" y="3026535"/>
            <a:ext cx="5035641" cy="234395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25828" y="3405962"/>
            <a:ext cx="1646606" cy="25436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∆ Exploitability</a:t>
            </a:r>
            <a:endParaRPr lang="en-US" sz="1600" b="1" dirty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0748" y="3754532"/>
            <a:ext cx="1029449" cy="25436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∆ Impact</a:t>
            </a:r>
            <a:endParaRPr lang="en-US" sz="1600" b="1" dirty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801573" y="2783342"/>
            <a:ext cx="176" cy="738146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225395" y="3076266"/>
            <a:ext cx="1130438" cy="25436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∆ Scoring</a:t>
            </a:r>
            <a:endParaRPr lang="en-US" sz="1600" b="1" dirty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Content Placeholder 11"/>
          <p:cNvSpPr txBox="1">
            <a:spLocks/>
          </p:cNvSpPr>
          <p:nvPr/>
        </p:nvSpPr>
        <p:spPr>
          <a:xfrm>
            <a:off x="6066712" y="5088736"/>
            <a:ext cx="2917713" cy="15017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buClrTx/>
              <a:buNone/>
            </a:pPr>
            <a:r>
              <a:rPr lang="en-US" dirty="0"/>
              <a:t>Adverse events</a:t>
            </a:r>
          </a:p>
          <a:p>
            <a:pPr marL="284163" lvl="1" indent="-222250" fontAlgn="auto">
              <a:lnSpc>
                <a:spcPct val="100000"/>
              </a:lnSpc>
              <a:buClrTx/>
            </a:pPr>
            <a:r>
              <a:rPr lang="en-US" sz="1800" dirty="0"/>
              <a:t>Apply </a:t>
            </a:r>
            <a:r>
              <a:rPr lang="en-US" sz="1800" dirty="0" smtClean="0"/>
              <a:t>natural language processing </a:t>
            </a:r>
            <a:r>
              <a:rPr lang="en-US" sz="1800" dirty="0"/>
              <a:t>to extract symptoms of flaws with potential safety impact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30" y="3838002"/>
            <a:ext cx="1954571" cy="1285595"/>
          </a:xfrm>
          <a:prstGeom prst="rect">
            <a:avLst/>
          </a:prstGeom>
        </p:spPr>
      </p:pic>
      <p:pic>
        <p:nvPicPr>
          <p:cNvPr id="22" name="Content Placeholder 7"/>
          <p:cNvPicPr>
            <a:picLocks noChangeAspect="1"/>
          </p:cNvPicPr>
          <p:nvPr/>
        </p:nvPicPr>
        <p:blipFill rotWithShape="1">
          <a:blip r:embed="rId6">
            <a:grayscl/>
          </a:blip>
          <a:srcRect r="51377" b="51377"/>
          <a:stretch/>
        </p:blipFill>
        <p:spPr>
          <a:xfrm>
            <a:off x="9100302" y="5283414"/>
            <a:ext cx="1182805" cy="11343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23" name="Rectangle 22"/>
          <p:cNvSpPr/>
          <p:nvPr/>
        </p:nvSpPr>
        <p:spPr>
          <a:xfrm>
            <a:off x="1403641" y="2168362"/>
            <a:ext cx="1113075" cy="2254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</a:rPr>
              <a:t>Access Vector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03641" y="2461360"/>
            <a:ext cx="1113075" cy="2254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</a:rPr>
              <a:t>Access Complexity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03641" y="2754359"/>
            <a:ext cx="1113075" cy="2254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</a:rPr>
              <a:t>Authentication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86187" y="2169765"/>
            <a:ext cx="1113075" cy="2254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</a:rPr>
              <a:t>Confidentiality Impact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86187" y="2462763"/>
            <a:ext cx="1113075" cy="2254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</a:rPr>
              <a:t>Integrity Impact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86187" y="2755762"/>
            <a:ext cx="1113075" cy="2254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</a:rPr>
              <a:t>Availability Impact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62268" y="1853383"/>
            <a:ext cx="1552028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200" b="1" dirty="0" smtClean="0">
                <a:ea typeface="Verdana" pitchFamily="34" charset="0"/>
                <a:cs typeface="Verdana" pitchFamily="34" charset="0"/>
              </a:rPr>
              <a:t>Base Metric Group</a:t>
            </a:r>
            <a:endParaRPr lang="en-US" sz="12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52381" y="2170277"/>
            <a:ext cx="1113075" cy="2254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Exploitability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52381" y="2463275"/>
            <a:ext cx="1113075" cy="2254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Remediation Level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52381" y="2756274"/>
            <a:ext cx="1113075" cy="2254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Report Confidence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37287" y="1698810"/>
            <a:ext cx="1143262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200" b="1" dirty="0" smtClean="0">
                <a:ea typeface="Verdana" pitchFamily="34" charset="0"/>
                <a:cs typeface="Verdana" pitchFamily="34" charset="0"/>
              </a:rPr>
              <a:t>Temporal </a:t>
            </a:r>
          </a:p>
          <a:p>
            <a:pPr algn="ctr">
              <a:lnSpc>
                <a:spcPts val="1300"/>
              </a:lnSpc>
            </a:pPr>
            <a:r>
              <a:rPr lang="en-US" sz="1200" b="1" dirty="0" smtClean="0">
                <a:ea typeface="Verdana" pitchFamily="34" charset="0"/>
                <a:cs typeface="Verdana" pitchFamily="34" charset="0"/>
              </a:rPr>
              <a:t>Metric Group</a:t>
            </a:r>
            <a:endParaRPr lang="en-US" sz="12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24063" y="2171465"/>
            <a:ext cx="1113075" cy="22546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700"/>
              </a:lnSpc>
            </a:pPr>
            <a:r>
              <a:rPr lang="en-US" sz="700" b="1" dirty="0" smtClean="0">
                <a:solidFill>
                  <a:schemeClr val="bg1"/>
                </a:solidFill>
              </a:rPr>
              <a:t>Collateral Damage Potential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24063" y="2464463"/>
            <a:ext cx="1113075" cy="22546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</a:rPr>
              <a:t>Target Distribution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10347" y="2172868"/>
            <a:ext cx="1113075" cy="22546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700"/>
              </a:lnSpc>
            </a:pPr>
            <a:r>
              <a:rPr lang="en-US" sz="700" b="1" dirty="0" smtClean="0">
                <a:solidFill>
                  <a:schemeClr val="bg1"/>
                </a:solidFill>
              </a:rPr>
              <a:t>Confidentiality Requirement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110347" y="2465866"/>
            <a:ext cx="1113075" cy="22546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</a:rPr>
              <a:t>Integrity Requirement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110347" y="2758865"/>
            <a:ext cx="1113075" cy="22546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</a:rPr>
              <a:t>Availability Requirement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95373" y="1867512"/>
            <a:ext cx="2255747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200" b="1" dirty="0" smtClean="0">
                <a:ea typeface="Verdana" pitchFamily="34" charset="0"/>
                <a:cs typeface="Verdana" pitchFamily="34" charset="0"/>
              </a:rPr>
              <a:t>Environmental Metric Group</a:t>
            </a:r>
            <a:endParaRPr lang="en-US" sz="1200" b="1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83" y="3570890"/>
            <a:ext cx="1300251" cy="864453"/>
          </a:xfrm>
          <a:prstGeom prst="rect">
            <a:avLst/>
          </a:prstGeom>
        </p:spPr>
      </p:pic>
      <p:sp>
        <p:nvSpPr>
          <p:cNvPr id="41" name="Notched Right Arrow 40"/>
          <p:cNvSpPr/>
          <p:nvPr/>
        </p:nvSpPr>
        <p:spPr>
          <a:xfrm>
            <a:off x="8391166" y="2231106"/>
            <a:ext cx="700541" cy="471925"/>
          </a:xfrm>
          <a:prstGeom prst="notchedRightArrow">
            <a:avLst/>
          </a:prstGeom>
          <a:solidFill>
            <a:schemeClr val="tx1"/>
          </a:solidFill>
          <a:ln w="63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0532" y="1406042"/>
            <a:ext cx="8237114" cy="50961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82435"/>
            <a:ext cx="10972800" cy="86836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CVSS v 3.0</a:t>
            </a:r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3460" y="3395957"/>
            <a:ext cx="3861803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400"/>
              </a:spcAft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Exploit Code Maturity</a:t>
            </a:r>
          </a:p>
          <a:p>
            <a:pPr lvl="0">
              <a:spcAft>
                <a:spcPts val="400"/>
              </a:spcAft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Remediation Level</a:t>
            </a:r>
          </a:p>
          <a:p>
            <a:pPr lvl="0">
              <a:spcAft>
                <a:spcPts val="400"/>
              </a:spcAft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Report Confidence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3461" y="1576962"/>
            <a:ext cx="4909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400"/>
              </a:spcAft>
              <a:tabLst>
                <a:tab pos="3081338" algn="l"/>
              </a:tabLst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Attack Vector	</a:t>
            </a:r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</a:rPr>
              <a:t>Scope</a:t>
            </a:r>
            <a:endParaRPr lang="en-US" sz="2000" dirty="0">
              <a:solidFill>
                <a:schemeClr val="bg2">
                  <a:lumMod val="90000"/>
                </a:schemeClr>
              </a:solidFill>
            </a:endParaRPr>
          </a:p>
          <a:p>
            <a:pPr lvl="0">
              <a:spcAft>
                <a:spcPts val="400"/>
              </a:spcAft>
              <a:tabLst>
                <a:tab pos="3081338" algn="l"/>
              </a:tabLst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Attack </a:t>
            </a:r>
            <a:r>
              <a:rPr lang="en-US" sz="2000" dirty="0">
                <a:solidFill>
                  <a:srgbClr val="C8CBC8"/>
                </a:solidFill>
              </a:rPr>
              <a:t>Com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plexity	</a:t>
            </a:r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</a:rPr>
              <a:t>Confidentiality</a:t>
            </a:r>
            <a:endParaRPr lang="en-US" sz="2000" dirty="0">
              <a:solidFill>
                <a:schemeClr val="bg2">
                  <a:lumMod val="90000"/>
                </a:schemeClr>
              </a:solidFill>
            </a:endParaRPr>
          </a:p>
          <a:p>
            <a:pPr lvl="0">
              <a:spcAft>
                <a:spcPts val="400"/>
              </a:spcAft>
              <a:tabLst>
                <a:tab pos="3081338" algn="l"/>
              </a:tabLst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Privileges Required	</a:t>
            </a:r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</a:rPr>
              <a:t>Integrity</a:t>
            </a:r>
            <a:endParaRPr lang="en-US" sz="2000" dirty="0">
              <a:solidFill>
                <a:schemeClr val="bg2">
                  <a:lumMod val="90000"/>
                </a:schemeClr>
              </a:solidFill>
            </a:endParaRPr>
          </a:p>
          <a:p>
            <a:pPr lvl="0">
              <a:spcAft>
                <a:spcPts val="400"/>
              </a:spcAft>
              <a:tabLst>
                <a:tab pos="3081338" algn="l"/>
              </a:tabLst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User Interaction	</a:t>
            </a:r>
            <a:r>
              <a:rPr lang="en-US" sz="2000" dirty="0" smtClean="0">
                <a:solidFill>
                  <a:schemeClr val="bg2">
                    <a:lumMod val="90000"/>
                  </a:schemeClr>
                </a:solidFill>
              </a:rPr>
              <a:t>Availability</a:t>
            </a:r>
            <a:endParaRPr lang="en-US" sz="2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3460" y="4860642"/>
            <a:ext cx="48418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400"/>
              </a:spcAft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Confidentiality Requirement</a:t>
            </a:r>
          </a:p>
          <a:p>
            <a:pPr lvl="0">
              <a:spcAft>
                <a:spcPts val="400"/>
              </a:spcAft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Integrity Requirement</a:t>
            </a:r>
          </a:p>
          <a:p>
            <a:pPr lvl="0">
              <a:spcAft>
                <a:spcPts val="400"/>
              </a:spcAft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Availability Requirement</a:t>
            </a:r>
          </a:p>
          <a:p>
            <a:pPr lvl="0">
              <a:spcAft>
                <a:spcPts val="400"/>
              </a:spcAft>
            </a:pP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Modified Base Score Components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49116" y="1569043"/>
            <a:ext cx="2812843" cy="1493166"/>
            <a:chOff x="221954" y="62"/>
            <a:chExt cx="2812843" cy="1493166"/>
          </a:xfrm>
          <a:scene3d>
            <a:camera prst="orthographicFront"/>
            <a:lightRig rig="threeP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221954" y="62"/>
              <a:ext cx="2812843" cy="1493166"/>
            </a:xfrm>
            <a:prstGeom prst="roundRect">
              <a:avLst/>
            </a:prstGeom>
            <a:solidFill>
              <a:srgbClr val="0086A5"/>
            </a:solidFill>
            <a:ln>
              <a:noFill/>
            </a:ln>
            <a:sp3d>
              <a:bevelT w="12065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94844" y="72952"/>
              <a:ext cx="2667063" cy="1347386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Base Score</a:t>
              </a:r>
              <a:endParaRPr 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49116" y="3221623"/>
            <a:ext cx="2812843" cy="1493166"/>
            <a:chOff x="221954" y="1592598"/>
            <a:chExt cx="2812843" cy="1493166"/>
          </a:xfrm>
          <a:scene3d>
            <a:camera prst="orthographicFront"/>
            <a:lightRig rig="threePt" dir="t"/>
          </a:scene3d>
        </p:grpSpPr>
        <p:sp>
          <p:nvSpPr>
            <p:cNvPr id="12" name="Rounded Rectangle 11"/>
            <p:cNvSpPr/>
            <p:nvPr/>
          </p:nvSpPr>
          <p:spPr>
            <a:xfrm>
              <a:off x="221954" y="1592598"/>
              <a:ext cx="2812843" cy="1493166"/>
            </a:xfrm>
            <a:prstGeom prst="roundRect">
              <a:avLst/>
            </a:prstGeom>
            <a:solidFill>
              <a:srgbClr val="DABB00"/>
            </a:solidFill>
            <a:ln>
              <a:noFill/>
            </a:ln>
            <a:sp3d>
              <a:bevelT w="12065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708102"/>
                <a:satOff val="1797"/>
                <a:lumOff val="-2059"/>
                <a:alphaOff val="0"/>
              </a:schemeClr>
            </a:fillRef>
            <a:effectRef idx="0">
              <a:schemeClr val="accent4">
                <a:hueOff val="-1708102"/>
                <a:satOff val="1797"/>
                <a:lumOff val="-20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94844" y="1665488"/>
              <a:ext cx="2667063" cy="1347386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kern="1200" dirty="0" smtClean="0">
                  <a:solidFill>
                    <a:schemeClr val="tx1"/>
                  </a:solidFill>
                </a:rPr>
                <a:t>Temporal Score</a:t>
              </a:r>
              <a:endParaRPr lang="en-US" sz="2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49116" y="4878669"/>
            <a:ext cx="2812843" cy="1493166"/>
            <a:chOff x="210412" y="3185134"/>
            <a:chExt cx="2812843" cy="1493166"/>
          </a:xfrm>
          <a:scene3d>
            <a:camera prst="orthographicFront"/>
            <a:lightRig rig="threeP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210412" y="3185134"/>
              <a:ext cx="2812843" cy="1493166"/>
            </a:xfrm>
            <a:prstGeom prst="roundRect">
              <a:avLst/>
            </a:prstGeom>
            <a:solidFill>
              <a:srgbClr val="7B2817"/>
            </a:solidFill>
            <a:ln>
              <a:noFill/>
            </a:ln>
            <a:sp3d>
              <a:bevelT w="12065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416204"/>
                <a:satOff val="3594"/>
                <a:lumOff val="-4117"/>
                <a:alphaOff val="0"/>
              </a:schemeClr>
            </a:fillRef>
            <a:effectRef idx="0">
              <a:schemeClr val="accent4">
                <a:hueOff val="-3416204"/>
                <a:satOff val="3594"/>
                <a:lumOff val="-41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83302" y="3258024"/>
              <a:ext cx="2667063" cy="1347386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49530" rIns="99060" bIns="4953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Environmental Score</a:t>
              </a:r>
              <a:endParaRPr lang="en-US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1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82435"/>
            <a:ext cx="10972800" cy="868363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CWSS and CWRAF</a:t>
            </a: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2049" y="2789378"/>
            <a:ext cx="2212848" cy="274320"/>
          </a:xfrm>
          <a:prstGeom prst="rect">
            <a:avLst/>
          </a:prstGeom>
          <a:solidFill>
            <a:srgbClr val="0086A5"/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Technical Impact</a:t>
            </a:r>
          </a:p>
        </p:txBody>
      </p:sp>
      <p:sp>
        <p:nvSpPr>
          <p:cNvPr id="5" name="Rectangle 4"/>
          <p:cNvSpPr/>
          <p:nvPr/>
        </p:nvSpPr>
        <p:spPr>
          <a:xfrm>
            <a:off x="992049" y="3118894"/>
            <a:ext cx="2212848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Acquired Privilege</a:t>
            </a:r>
          </a:p>
        </p:txBody>
      </p:sp>
      <p:sp>
        <p:nvSpPr>
          <p:cNvPr id="6" name="Rectangle 5"/>
          <p:cNvSpPr/>
          <p:nvPr/>
        </p:nvSpPr>
        <p:spPr>
          <a:xfrm>
            <a:off x="992049" y="3447713"/>
            <a:ext cx="2212848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Acquired Privilege Layer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326669" y="2789378"/>
            <a:ext cx="2212848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1100" b="1" dirty="0" smtClean="0">
                <a:solidFill>
                  <a:schemeClr val="bg1"/>
                </a:solidFill>
              </a:rPr>
              <a:t>Internal Control Effectiveness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6669" y="3118894"/>
            <a:ext cx="2212848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Finding Confidence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0871" y="2499142"/>
            <a:ext cx="363371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600" b="1" dirty="0" smtClean="0">
                <a:solidFill>
                  <a:srgbClr val="0086A5"/>
                </a:solidFill>
                <a:ea typeface="Verdana" pitchFamily="34" charset="0"/>
                <a:cs typeface="Verdana" pitchFamily="34" charset="0"/>
              </a:rPr>
              <a:t>Base Finding Metric Group</a:t>
            </a:r>
            <a:endParaRPr lang="en-US" sz="1600" b="1" dirty="0">
              <a:solidFill>
                <a:srgbClr val="0086A5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2049" y="4127461"/>
            <a:ext cx="2212848" cy="274320"/>
          </a:xfrm>
          <a:prstGeom prst="rect">
            <a:avLst/>
          </a:prstGeom>
          <a:solidFill>
            <a:srgbClr val="B86810"/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Required Privilege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2049" y="4461152"/>
            <a:ext cx="2212848" cy="274320"/>
          </a:xfrm>
          <a:prstGeom prst="rect">
            <a:avLst/>
          </a:prstGeom>
          <a:solidFill>
            <a:srgbClr val="B86810"/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Required Privilege Layer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049" y="4791339"/>
            <a:ext cx="2212848" cy="274320"/>
          </a:xfrm>
          <a:prstGeom prst="rect">
            <a:avLst/>
          </a:prstGeom>
          <a:solidFill>
            <a:srgbClr val="B86810"/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Access Vector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2049" y="5462041"/>
            <a:ext cx="2212848" cy="274320"/>
          </a:xfrm>
          <a:prstGeom prst="rect">
            <a:avLst/>
          </a:prstGeom>
          <a:solidFill>
            <a:srgbClr val="606918"/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Business Impact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2049" y="5791915"/>
            <a:ext cx="2212848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Likelihood of Discovery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26669" y="5462041"/>
            <a:ext cx="2212848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Likelihood of Exploit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26669" y="5791915"/>
            <a:ext cx="2212848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External Control Effectiveness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26669" y="6123368"/>
            <a:ext cx="2212848" cy="27432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00000"/>
              </a:lnSpc>
            </a:pPr>
            <a:r>
              <a:rPr lang="en-US" sz="1100" b="1" smtClean="0">
                <a:solidFill>
                  <a:schemeClr val="bg1"/>
                </a:solidFill>
              </a:rPr>
              <a:t>Prevalence</a:t>
            </a:r>
            <a:endParaRPr lang="en-US" sz="11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94411" y="5202244"/>
            <a:ext cx="2946640" cy="259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600" b="1" dirty="0" smtClean="0">
                <a:solidFill>
                  <a:srgbClr val="606918"/>
                </a:solidFill>
                <a:ea typeface="Verdana" pitchFamily="34" charset="0"/>
                <a:cs typeface="Verdana" pitchFamily="34" charset="0"/>
              </a:rPr>
              <a:t>Environmental Metric Group</a:t>
            </a:r>
            <a:endParaRPr lang="en-US" sz="1600" b="1" dirty="0">
              <a:solidFill>
                <a:srgbClr val="606918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57011" y="3849514"/>
            <a:ext cx="3021438" cy="264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600" b="1" dirty="0" smtClean="0">
                <a:solidFill>
                  <a:srgbClr val="C96D07"/>
                </a:solidFill>
                <a:ea typeface="Verdana" pitchFamily="34" charset="0"/>
                <a:cs typeface="Verdana" pitchFamily="34" charset="0"/>
              </a:rPr>
              <a:t>Attack Surface Metric Group</a:t>
            </a:r>
            <a:endParaRPr lang="en-US" sz="1600" b="1" dirty="0">
              <a:solidFill>
                <a:srgbClr val="C96D07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26669" y="4127461"/>
            <a:ext cx="2212848" cy="274320"/>
          </a:xfrm>
          <a:prstGeom prst="rect">
            <a:avLst/>
          </a:prstGeom>
          <a:solidFill>
            <a:srgbClr val="B86810"/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Authentication Strength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26669" y="4461152"/>
            <a:ext cx="2212848" cy="274320"/>
          </a:xfrm>
          <a:prstGeom prst="rect">
            <a:avLst/>
          </a:prstGeom>
          <a:solidFill>
            <a:srgbClr val="B86810"/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Level of Interaction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26669" y="4791339"/>
            <a:ext cx="2212848" cy="274320"/>
          </a:xfrm>
          <a:prstGeom prst="rect">
            <a:avLst/>
          </a:prstGeom>
          <a:solidFill>
            <a:srgbClr val="B86810"/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0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Deployment Scope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5611" y="1411003"/>
            <a:ext cx="5045237" cy="8814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The Common Weakness Scoring System (CWSS) </a:t>
            </a:r>
            <a:r>
              <a:rPr lang="en-US" sz="1600" dirty="0" smtClean="0">
                <a:ea typeface="Verdana" pitchFamily="34" charset="0"/>
                <a:cs typeface="Verdana" pitchFamily="34" charset="0"/>
              </a:rPr>
              <a:t>provides a mechanism for prioritizing software weaknesses in a consistent, flexible, open manner</a:t>
            </a:r>
            <a:endParaRPr lang="en-US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74499" y="2595078"/>
            <a:ext cx="822661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none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Chemical</a:t>
            </a: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81250" y="2605514"/>
            <a:ext cx="670376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none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Energy</a:t>
            </a: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85710" y="2593561"/>
            <a:ext cx="747320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none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>
                <a:ea typeface="Verdana" pitchFamily="34" charset="0"/>
                <a:cs typeface="Verdana" pitchFamily="34" charset="0"/>
              </a:rPr>
              <a:t>E-voting</a:t>
            </a: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64255" y="3571783"/>
            <a:ext cx="1137107" cy="593276"/>
          </a:xfrm>
          <a:prstGeom prst="ellipse">
            <a:avLst/>
          </a:prstGeom>
          <a:solidFill>
            <a:srgbClr val="B6B949"/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Apps</a:t>
            </a:r>
          </a:p>
        </p:txBody>
      </p:sp>
      <p:sp>
        <p:nvSpPr>
          <p:cNvPr id="28" name="Oval 27"/>
          <p:cNvSpPr/>
          <p:nvPr/>
        </p:nvSpPr>
        <p:spPr>
          <a:xfrm>
            <a:off x="6923553" y="3599064"/>
            <a:ext cx="1137107" cy="593276"/>
          </a:xfrm>
          <a:prstGeom prst="ellipse">
            <a:avLst/>
          </a:prstGeom>
          <a:solidFill>
            <a:srgbClr val="B6B949"/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Systems</a:t>
            </a:r>
          </a:p>
        </p:txBody>
      </p:sp>
      <p:sp>
        <p:nvSpPr>
          <p:cNvPr id="29" name="Oval 28"/>
          <p:cNvSpPr/>
          <p:nvPr/>
        </p:nvSpPr>
        <p:spPr>
          <a:xfrm>
            <a:off x="10200171" y="3578994"/>
            <a:ext cx="1341813" cy="593276"/>
          </a:xfrm>
          <a:prstGeom prst="ellipse">
            <a:avLst/>
          </a:prstGeom>
          <a:solidFill>
            <a:srgbClr val="B6B949"/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Devices</a:t>
            </a:r>
          </a:p>
        </p:txBody>
      </p:sp>
      <p:sp>
        <p:nvSpPr>
          <p:cNvPr id="31" name="Oval 30"/>
          <p:cNvSpPr/>
          <p:nvPr/>
        </p:nvSpPr>
        <p:spPr>
          <a:xfrm>
            <a:off x="6997073" y="4951861"/>
            <a:ext cx="997527" cy="997527"/>
          </a:xfrm>
          <a:prstGeom prst="ellipse">
            <a:avLst/>
          </a:prstGeom>
          <a:solidFill>
            <a:srgbClr val="8CC5E2"/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500"/>
              </a:lnSpc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SCADA  HMI</a:t>
            </a:r>
          </a:p>
        </p:txBody>
      </p:sp>
      <p:sp>
        <p:nvSpPr>
          <p:cNvPr id="32" name="Oval 31"/>
          <p:cNvSpPr/>
          <p:nvPr/>
        </p:nvSpPr>
        <p:spPr>
          <a:xfrm>
            <a:off x="8636961" y="4951861"/>
            <a:ext cx="997527" cy="997527"/>
          </a:xfrm>
          <a:prstGeom prst="ellipse">
            <a:avLst/>
          </a:prstGeom>
          <a:solidFill>
            <a:srgbClr val="8CC5E2"/>
          </a:solidFill>
          <a:ln w="6350">
            <a:noFill/>
          </a:ln>
          <a:scene3d>
            <a:camera prst="orthographicFront"/>
            <a:lightRig rig="threePt" dir="t"/>
          </a:scene3d>
          <a:sp3d>
            <a:bevelT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500"/>
              </a:lnSpc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Grid House Meter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73386" y="2302675"/>
            <a:ext cx="980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i="1" dirty="0" smtClean="0">
                <a:solidFill>
                  <a:srgbClr val="C4A800"/>
                </a:solidFill>
                <a:ea typeface="Verdana" pitchFamily="34" charset="0"/>
                <a:cs typeface="Verdana" pitchFamily="34" charset="0"/>
              </a:rPr>
              <a:t>Domains</a:t>
            </a:r>
            <a:endParaRPr lang="en-US" sz="1400" i="1" dirty="0">
              <a:solidFill>
                <a:srgbClr val="C4A8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00424" y="3113242"/>
            <a:ext cx="1153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600"/>
              </a:spcAft>
            </a:pPr>
            <a:r>
              <a:rPr lang="en-US" sz="1400" i="1" dirty="0" smtClean="0">
                <a:solidFill>
                  <a:srgbClr val="606918"/>
                </a:solidFill>
                <a:ea typeface="Verdana" pitchFamily="34" charset="0"/>
                <a:cs typeface="Verdana" pitchFamily="34" charset="0"/>
              </a:rPr>
              <a:t>Technology Groups</a:t>
            </a:r>
            <a:endParaRPr lang="en-US" sz="1400" i="1" dirty="0">
              <a:solidFill>
                <a:srgbClr val="606918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190276" y="4899464"/>
            <a:ext cx="1499517" cy="424132"/>
          </a:xfrm>
          <a:prstGeom prst="roundRect">
            <a:avLst/>
          </a:prstGeom>
          <a:solidFill>
            <a:srgbClr val="C2C6C8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loss, privacy violation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0197574" y="5373837"/>
            <a:ext cx="1499516" cy="620972"/>
          </a:xfrm>
          <a:prstGeom prst="roundRect">
            <a:avLst/>
          </a:prstGeom>
          <a:solidFill>
            <a:srgbClr val="C2C6C8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1400"/>
              </a:lnSpc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 Code exec</a:t>
            </a:r>
          </a:p>
          <a:p>
            <a:pPr algn="l">
              <a:lnSpc>
                <a:spcPts val="1400"/>
              </a:lnSpc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 Read memory</a:t>
            </a:r>
          </a:p>
          <a:p>
            <a:pPr algn="l">
              <a:lnSpc>
                <a:spcPts val="1400"/>
              </a:lnSpc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Crash</a:t>
            </a:r>
          </a:p>
        </p:txBody>
      </p:sp>
      <p:sp>
        <p:nvSpPr>
          <p:cNvPr id="37" name="Left Brace 36"/>
          <p:cNvSpPr/>
          <p:nvPr/>
        </p:nvSpPr>
        <p:spPr>
          <a:xfrm>
            <a:off x="9655577" y="4833125"/>
            <a:ext cx="583126" cy="1216644"/>
          </a:xfrm>
          <a:prstGeom prst="leftBrace">
            <a:avLst>
              <a:gd name="adj1" fmla="val 31199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297657" y="4465676"/>
            <a:ext cx="129057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Business Value Context</a:t>
            </a:r>
            <a:endParaRPr lang="en-US" sz="1200" b="1" dirty="0">
              <a:solidFill>
                <a:schemeClr val="bg2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72110" y="6019246"/>
            <a:ext cx="1894062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b="1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Technical Impact Score</a:t>
            </a:r>
            <a:endParaRPr lang="en-US" sz="1100" b="1" dirty="0">
              <a:solidFill>
                <a:schemeClr val="bg2">
                  <a:lumMod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32900" y="4679801"/>
            <a:ext cx="1021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i="1" dirty="0" smtClean="0">
                <a:solidFill>
                  <a:srgbClr val="71ACC9"/>
                </a:solidFill>
                <a:ea typeface="Verdana" pitchFamily="34" charset="0"/>
                <a:cs typeface="Verdana" pitchFamily="34" charset="0"/>
              </a:rPr>
              <a:t>Vignettes</a:t>
            </a:r>
            <a:endParaRPr lang="en-US" sz="1400" i="1" dirty="0">
              <a:solidFill>
                <a:srgbClr val="71ACC9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1" name="Straight Arrow Connector 40"/>
          <p:cNvCxnSpPr>
            <a:stCxn id="24" idx="2"/>
            <a:endCxn id="28" idx="0"/>
          </p:cNvCxnSpPr>
          <p:nvPr/>
        </p:nvCxnSpPr>
        <p:spPr>
          <a:xfrm>
            <a:off x="7485830" y="2872077"/>
            <a:ext cx="6277" cy="7269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4" idx="2"/>
            <a:endCxn id="27" idx="1"/>
          </p:cNvCxnSpPr>
          <p:nvPr/>
        </p:nvCxnSpPr>
        <p:spPr>
          <a:xfrm>
            <a:off x="7485830" y="2872077"/>
            <a:ext cx="1244950" cy="7865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5" idx="2"/>
            <a:endCxn id="28" idx="7"/>
          </p:cNvCxnSpPr>
          <p:nvPr/>
        </p:nvCxnSpPr>
        <p:spPr>
          <a:xfrm flipH="1">
            <a:off x="7894135" y="2882513"/>
            <a:ext cx="1222303" cy="8034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5" idx="2"/>
            <a:endCxn id="27" idx="0"/>
          </p:cNvCxnSpPr>
          <p:nvPr/>
        </p:nvCxnSpPr>
        <p:spPr>
          <a:xfrm>
            <a:off x="9116438" y="2882513"/>
            <a:ext cx="16371" cy="6892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5" idx="2"/>
            <a:endCxn id="29" idx="1"/>
          </p:cNvCxnSpPr>
          <p:nvPr/>
        </p:nvCxnSpPr>
        <p:spPr>
          <a:xfrm>
            <a:off x="9116438" y="2882513"/>
            <a:ext cx="1280237" cy="7833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6" idx="2"/>
            <a:endCxn id="27" idx="7"/>
          </p:cNvCxnSpPr>
          <p:nvPr/>
        </p:nvCxnSpPr>
        <p:spPr>
          <a:xfrm flipH="1">
            <a:off x="9534837" y="2870560"/>
            <a:ext cx="1324533" cy="7881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6" idx="2"/>
            <a:endCxn id="29" idx="0"/>
          </p:cNvCxnSpPr>
          <p:nvPr/>
        </p:nvCxnSpPr>
        <p:spPr>
          <a:xfrm>
            <a:off x="10859370" y="2870560"/>
            <a:ext cx="11708" cy="7084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8" idx="4"/>
            <a:endCxn id="31" idx="0"/>
          </p:cNvCxnSpPr>
          <p:nvPr/>
        </p:nvCxnSpPr>
        <p:spPr>
          <a:xfrm>
            <a:off x="7492107" y="4192340"/>
            <a:ext cx="3730" cy="75952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7" idx="3"/>
            <a:endCxn id="31" idx="7"/>
          </p:cNvCxnSpPr>
          <p:nvPr/>
        </p:nvCxnSpPr>
        <p:spPr>
          <a:xfrm flipH="1">
            <a:off x="7848516" y="4078176"/>
            <a:ext cx="882264" cy="101976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7" idx="4"/>
            <a:endCxn id="32" idx="0"/>
          </p:cNvCxnSpPr>
          <p:nvPr/>
        </p:nvCxnSpPr>
        <p:spPr>
          <a:xfrm>
            <a:off x="9132809" y="4165059"/>
            <a:ext cx="2916" cy="78680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9" idx="3"/>
            <a:endCxn id="32" idx="7"/>
          </p:cNvCxnSpPr>
          <p:nvPr/>
        </p:nvCxnSpPr>
        <p:spPr>
          <a:xfrm flipH="1">
            <a:off x="9488404" y="4085387"/>
            <a:ext cx="908271" cy="101255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69347" y="1409759"/>
            <a:ext cx="4886412" cy="1077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The Common Weakness Risk Assessment Framework (CWRAF) </a:t>
            </a:r>
            <a:r>
              <a:rPr lang="en-US" sz="1600" dirty="0" smtClean="0"/>
              <a:t>enables </a:t>
            </a:r>
            <a:r>
              <a:rPr lang="en-US" sz="1600" dirty="0"/>
              <a:t>CWSS to capture business importance through </a:t>
            </a:r>
            <a:r>
              <a:rPr lang="en-US" sz="1600" dirty="0" smtClean="0"/>
              <a:t>vignettes</a:t>
            </a:r>
            <a:endParaRPr lang="en-US" sz="1600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6209987" y="1467603"/>
            <a:ext cx="0" cy="5088989"/>
          </a:xfrm>
          <a:prstGeom prst="line">
            <a:avLst/>
          </a:prstGeom>
          <a:ln w="3175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3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323" y="390965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CWRAF - Business </a:t>
            </a:r>
            <a:r>
              <a:rPr lang="en-US" dirty="0"/>
              <a:t>Value Context (BVC)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617" y="1365421"/>
            <a:ext cx="8991600" cy="193177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800" dirty="0">
                <a:latin typeface="Arial"/>
                <a:cs typeface="Arial"/>
              </a:rPr>
              <a:t>Identifies critical assets and security concerns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800" dirty="0">
                <a:latin typeface="Arial"/>
                <a:cs typeface="Arial"/>
              </a:rPr>
              <a:t>Links Technical Impacts with business implications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800" dirty="0">
                <a:latin typeface="Arial"/>
                <a:cs typeface="Arial"/>
              </a:rPr>
              <a:t>More fine-grained model than the CIA Triad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sz="3100" dirty="0">
              <a:latin typeface="Arial"/>
              <a:cs typeface="Arial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en-US" sz="3100" i="1" dirty="0">
              <a:latin typeface="Arial"/>
              <a:cs typeface="Aria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81201" y="3878220"/>
            <a:ext cx="830043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Aft>
                <a:spcPts val="200"/>
              </a:spcAft>
              <a:buClr>
                <a:srgbClr val="FDAA03"/>
              </a:buClr>
              <a:buSzPct val="100000"/>
              <a:buFont typeface="+mj-lt"/>
              <a:buAutoNum type="arabicPeriod"/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Modify data</a:t>
            </a:r>
          </a:p>
          <a:p>
            <a:pPr marL="342900" indent="-342900" fontAlgn="base">
              <a:spcAft>
                <a:spcPts val="200"/>
              </a:spcAft>
              <a:buClr>
                <a:srgbClr val="FDAA03"/>
              </a:buClr>
              <a:buSzPct val="100000"/>
              <a:buFont typeface="+mj-lt"/>
              <a:buAutoNum type="arabicPeriod"/>
              <a:defRPr/>
            </a:pPr>
            <a:r>
              <a:rPr lang="en-US" sz="2000" b="1" kern="0" dirty="0">
                <a:latin typeface="Arial" pitchFamily="34" charset="0"/>
                <a:cs typeface="Arial" pitchFamily="34" charset="0"/>
              </a:rPr>
              <a:t>Read data</a:t>
            </a:r>
          </a:p>
          <a:p>
            <a:pPr marL="342900" indent="-342900" fontAlgn="base">
              <a:spcAft>
                <a:spcPts val="200"/>
              </a:spcAft>
              <a:buClr>
                <a:srgbClr val="FDAA03"/>
              </a:buClr>
              <a:buSzPct val="100000"/>
              <a:buFont typeface="+mj-lt"/>
              <a:buAutoNum type="arabicPeriod"/>
              <a:defRPr/>
            </a:pPr>
            <a:r>
              <a:rPr lang="en-US" sz="2000" b="1" kern="0" dirty="0" err="1">
                <a:latin typeface="Arial" pitchFamily="34" charset="0"/>
                <a:cs typeface="Arial" pitchFamily="34" charset="0"/>
              </a:rPr>
              <a:t>DoS</a:t>
            </a:r>
            <a:r>
              <a:rPr lang="en-US" sz="2000" b="1" kern="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kern="0" dirty="0" smtClean="0">
                <a:latin typeface="Arial" pitchFamily="34" charset="0"/>
                <a:cs typeface="Arial" pitchFamily="34" charset="0"/>
              </a:rPr>
              <a:t>Unreliable </a:t>
            </a:r>
            <a:r>
              <a:rPr lang="en-US" sz="2000" b="1" kern="0" dirty="0">
                <a:latin typeface="Arial" pitchFamily="34" charset="0"/>
                <a:cs typeface="Arial" pitchFamily="34" charset="0"/>
              </a:rPr>
              <a:t>execution</a:t>
            </a:r>
          </a:p>
          <a:p>
            <a:pPr marL="342900" indent="-342900">
              <a:spcAft>
                <a:spcPts val="200"/>
              </a:spcAft>
              <a:buClr>
                <a:srgbClr val="FDAA03"/>
              </a:buClr>
              <a:buSzPct val="100000"/>
              <a:buFont typeface="+mj-lt"/>
              <a:buAutoNum type="arabicPeriod"/>
              <a:defRPr/>
            </a:pPr>
            <a:r>
              <a:rPr lang="en-US" sz="2000" b="1" kern="0" dirty="0" err="1">
                <a:latin typeface="Arial" pitchFamily="34" charset="0"/>
                <a:cs typeface="Arial" pitchFamily="34" charset="0"/>
              </a:rPr>
              <a:t>DoS</a:t>
            </a:r>
            <a:r>
              <a:rPr lang="en-US" sz="2000" b="1" kern="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kern="0" dirty="0" smtClean="0">
                <a:latin typeface="Arial" pitchFamily="34" charset="0"/>
                <a:cs typeface="Arial" pitchFamily="34" charset="0"/>
              </a:rPr>
              <a:t>Resource </a:t>
            </a:r>
            <a:r>
              <a:rPr lang="en-US" sz="2000" b="1" kern="0" dirty="0">
                <a:latin typeface="Arial" pitchFamily="34" charset="0"/>
                <a:cs typeface="Arial" pitchFamily="34" charset="0"/>
              </a:rPr>
              <a:t>consumption</a:t>
            </a:r>
          </a:p>
          <a:p>
            <a:pPr marL="342900" indent="-342900">
              <a:spcAft>
                <a:spcPts val="200"/>
              </a:spcAft>
              <a:buClr>
                <a:srgbClr val="FDAA03"/>
              </a:buClr>
              <a:buSzPct val="100000"/>
              <a:defRPr/>
            </a:pPr>
            <a:r>
              <a:rPr lang="en-US" sz="2000" b="1" kern="0" dirty="0">
                <a:solidFill>
                  <a:srgbClr val="FDAA03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2000" b="1" kern="0" dirty="0" smtClean="0">
                <a:solidFill>
                  <a:srgbClr val="FDAA0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smtClean="0">
                <a:latin typeface="Arial" pitchFamily="34" charset="0"/>
                <a:cs typeface="Arial" pitchFamily="34" charset="0"/>
              </a:rPr>
              <a:t>Execute </a:t>
            </a:r>
            <a:r>
              <a:rPr lang="en-US" sz="2000" b="1" kern="0" dirty="0">
                <a:latin typeface="Arial" pitchFamily="34" charset="0"/>
                <a:cs typeface="Arial" pitchFamily="34" charset="0"/>
              </a:rPr>
              <a:t>unauthorized code or commands</a:t>
            </a:r>
          </a:p>
          <a:p>
            <a:pPr marL="342900" indent="-342900">
              <a:spcAft>
                <a:spcPts val="200"/>
              </a:spcAft>
              <a:buClr>
                <a:srgbClr val="FDAA03"/>
              </a:buClr>
              <a:buSzPct val="100000"/>
              <a:defRPr/>
            </a:pPr>
            <a:r>
              <a:rPr lang="en-US" sz="2000" b="1" kern="0" dirty="0">
                <a:solidFill>
                  <a:srgbClr val="FDAA03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2000" b="1" kern="0" dirty="0" smtClean="0">
                <a:solidFill>
                  <a:srgbClr val="FDAA0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smtClean="0">
                <a:latin typeface="Arial" pitchFamily="34" charset="0"/>
                <a:cs typeface="Arial" pitchFamily="34" charset="0"/>
              </a:rPr>
              <a:t>Gain </a:t>
            </a:r>
            <a:r>
              <a:rPr lang="en-US" sz="2000" b="1" kern="0" dirty="0">
                <a:latin typeface="Arial" pitchFamily="34" charset="0"/>
                <a:cs typeface="Arial" pitchFamily="34" charset="0"/>
              </a:rPr>
              <a:t>privileges / assume identity</a:t>
            </a:r>
          </a:p>
          <a:p>
            <a:pPr marL="342900" indent="-342900">
              <a:spcAft>
                <a:spcPts val="200"/>
              </a:spcAft>
              <a:buClr>
                <a:srgbClr val="FDAA03"/>
              </a:buClr>
              <a:buSzPct val="100000"/>
              <a:defRPr/>
            </a:pPr>
            <a:r>
              <a:rPr lang="en-US" sz="2000" b="1" kern="0" dirty="0">
                <a:solidFill>
                  <a:srgbClr val="FDAA03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en-US" sz="2000" b="1" kern="0" dirty="0" smtClean="0">
                <a:solidFill>
                  <a:srgbClr val="FDAA0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smtClean="0">
                <a:latin typeface="Arial" pitchFamily="34" charset="0"/>
                <a:cs typeface="Arial" pitchFamily="34" charset="0"/>
              </a:rPr>
              <a:t>Bypass </a:t>
            </a:r>
            <a:r>
              <a:rPr lang="en-US" sz="2000" b="1" kern="0" dirty="0">
                <a:latin typeface="Arial" pitchFamily="34" charset="0"/>
                <a:cs typeface="Arial" pitchFamily="34" charset="0"/>
              </a:rPr>
              <a:t>protection mechanism</a:t>
            </a:r>
          </a:p>
          <a:p>
            <a:pPr marL="342900" indent="-342900">
              <a:spcAft>
                <a:spcPts val="200"/>
              </a:spcAft>
              <a:buClr>
                <a:srgbClr val="FDAA03"/>
              </a:buClr>
              <a:buSzPct val="100000"/>
              <a:defRPr/>
            </a:pPr>
            <a:r>
              <a:rPr lang="en-US" sz="2000" b="1" kern="0" dirty="0">
                <a:solidFill>
                  <a:srgbClr val="FDAA03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en-US" sz="2000" b="1" kern="0" dirty="0" smtClean="0">
                <a:solidFill>
                  <a:srgbClr val="FDAA0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dirty="0" smtClean="0">
                <a:latin typeface="Arial" pitchFamily="34" charset="0"/>
                <a:cs typeface="Arial" pitchFamily="34" charset="0"/>
              </a:rPr>
              <a:t>Hide </a:t>
            </a:r>
            <a:r>
              <a:rPr lang="en-US" sz="2000" b="1" kern="0" dirty="0">
                <a:latin typeface="Arial" pitchFamily="34" charset="0"/>
                <a:cs typeface="Arial" pitchFamily="34" charset="0"/>
              </a:rPr>
              <a:t>activities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1" y="3297194"/>
            <a:ext cx="4208629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+mj-lt"/>
              </a:rPr>
              <a:t>CWE Technical Impacts</a:t>
            </a:r>
          </a:p>
        </p:txBody>
      </p:sp>
    </p:spTree>
    <p:extLst>
      <p:ext uri="{BB962C8B-B14F-4D97-AF65-F5344CB8AC3E}">
        <p14:creationId xmlns:p14="http://schemas.microsoft.com/office/powerpoint/2010/main" val="34549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Simplified Technical Impact Scorecard -</a:t>
            </a:r>
            <a:br>
              <a:rPr lang="en-US" dirty="0" smtClean="0"/>
            </a:br>
            <a:r>
              <a:rPr lang="en-US" dirty="0" smtClean="0"/>
              <a:t>Web-based </a:t>
            </a:r>
            <a:r>
              <a:rPr lang="en-US" dirty="0"/>
              <a:t>S</a:t>
            </a:r>
            <a:r>
              <a:rPr lang="en-US" dirty="0" smtClean="0"/>
              <a:t>hopping </a:t>
            </a:r>
            <a:r>
              <a:rPr lang="en-US" dirty="0"/>
              <a:t>C</a:t>
            </a:r>
            <a:r>
              <a:rPr lang="en-US" dirty="0" smtClean="0"/>
              <a:t>art </a:t>
            </a:r>
            <a:r>
              <a:rPr lang="en-US" dirty="0"/>
              <a:t>V</a:t>
            </a:r>
            <a:r>
              <a:rPr lang="en-US" dirty="0" smtClean="0"/>
              <a:t>ignette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993200"/>
              </p:ext>
            </p:extLst>
          </p:nvPr>
        </p:nvGraphicFramePr>
        <p:xfrm>
          <a:off x="812800" y="1447800"/>
          <a:ext cx="10972800" cy="465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597466893"/>
                    </a:ext>
                  </a:extLst>
                </a:gridCol>
                <a:gridCol w="1197232">
                  <a:extLst>
                    <a:ext uri="{9D8B030D-6E8A-4147-A177-3AD203B41FA5}">
                      <a16:colId xmlns:a16="http://schemas.microsoft.com/office/drawing/2014/main" val="825552323"/>
                    </a:ext>
                  </a:extLst>
                </a:gridCol>
                <a:gridCol w="6117968">
                  <a:extLst>
                    <a:ext uri="{9D8B030D-6E8A-4147-A177-3AD203B41FA5}">
                      <a16:colId xmlns:a16="http://schemas.microsoft.com/office/drawing/2014/main" val="163068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Technical Impact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Explanation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518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Modify data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Modify or delete customer order status and pricing, contact information, inventory tracking, customer credit card numbers, cryptographic keys and passwords (plaintext and encrypted).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10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Read data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 customer credit card numbers, customer credit card numbers, order status, cryptographic keys and passwords (plaintext and unencrypted).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90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DoS</a:t>
                      </a:r>
                      <a:r>
                        <a:rPr lang="en-US" sz="1600" dirty="0" smtClean="0"/>
                        <a:t>: unreliable execution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Customers cannot reach site or experience delays in reaching site; delays in order placement and resulting financial loss.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72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DoS</a:t>
                      </a:r>
                      <a:r>
                        <a:rPr lang="en-US" sz="1600" dirty="0" smtClean="0"/>
                        <a:t>: resource consumption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Customers cannot reach site or experience delays in reaching site; delays in order placement and resulting financial loss.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552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Execute code or commands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 everything </a:t>
                      </a:r>
                      <a:r>
                        <a:rPr lang="en-US" sz="160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67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Gain privileges / assume identity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Customers can see or modify other customers’ orders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486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Bypass protection mechanism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398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Hide activities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03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865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Notional Technical Impact Scorecard – Simplified</a:t>
            </a:r>
            <a:br>
              <a:rPr lang="en-US" dirty="0" smtClean="0"/>
            </a:br>
            <a:r>
              <a:rPr lang="en-US" dirty="0" smtClean="0"/>
              <a:t>(BVC: physical safety, ignoring privacy-related regulations)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720873"/>
              </p:ext>
            </p:extLst>
          </p:nvPr>
        </p:nvGraphicFramePr>
        <p:xfrm>
          <a:off x="812800" y="1447800"/>
          <a:ext cx="10972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597466893"/>
                    </a:ext>
                  </a:extLst>
                </a:gridCol>
                <a:gridCol w="1197232">
                  <a:extLst>
                    <a:ext uri="{9D8B030D-6E8A-4147-A177-3AD203B41FA5}">
                      <a16:colId xmlns:a16="http://schemas.microsoft.com/office/drawing/2014/main" val="825552323"/>
                    </a:ext>
                  </a:extLst>
                </a:gridCol>
                <a:gridCol w="6117968">
                  <a:extLst>
                    <a:ext uri="{9D8B030D-6E8A-4147-A177-3AD203B41FA5}">
                      <a16:colId xmlns:a16="http://schemas.microsoft.com/office/drawing/2014/main" val="163068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Technical Impact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Explanation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518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Modify data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10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Read data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90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DoS</a:t>
                      </a:r>
                      <a:r>
                        <a:rPr lang="en-US" sz="1600" dirty="0" smtClean="0"/>
                        <a:t>: unreliable execution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72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DoS</a:t>
                      </a:r>
                      <a:r>
                        <a:rPr lang="en-US" sz="1600" dirty="0" smtClean="0"/>
                        <a:t>: resource consumption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552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Execute code or commands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67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Gain privileges / assume identity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486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Bypass protection mechanism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398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Hide activities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03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87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(In)security of Medical Devices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lnSpc>
                <a:spcPct val="120000"/>
              </a:lnSpc>
            </a:pPr>
            <a:r>
              <a:rPr lang="en-US" sz="1900" dirty="0"/>
              <a:t>Medical devices increasingly rely upon computers, software, and networking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Medical devices often incorporate third-party software, such as operating systems for controller workstations, real time operating systems, databases, middleware, remote access</a:t>
            </a:r>
          </a:p>
          <a:p>
            <a:pPr>
              <a:lnSpc>
                <a:spcPct val="120000"/>
              </a:lnSpc>
            </a:pPr>
            <a:r>
              <a:rPr lang="en-US" sz="1900" dirty="0" smtClean="0"/>
              <a:t>Medical devices are subject </a:t>
            </a:r>
            <a:r>
              <a:rPr lang="en-US" sz="1900" dirty="0"/>
              <a:t>to regulation, which can </a:t>
            </a:r>
            <a:r>
              <a:rPr lang="en-US" sz="1900" dirty="0" smtClean="0"/>
              <a:t>impact </a:t>
            </a:r>
            <a:r>
              <a:rPr lang="en-US" sz="1900" dirty="0"/>
              <a:t>the ability to patch and reconfigure, leaving devices running old, vulnerable software 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Clinical trials are small, so many flaws aren’t discovered until device is on the market</a:t>
            </a:r>
          </a:p>
          <a:p>
            <a:pPr>
              <a:lnSpc>
                <a:spcPct val="120000"/>
              </a:lnSpc>
            </a:pPr>
            <a:r>
              <a:rPr lang="en-US" sz="1900" dirty="0"/>
              <a:t>Few manufacturers incorporate security testing</a:t>
            </a:r>
          </a:p>
          <a:p>
            <a:endParaRPr lang="en-US" sz="17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545766" y="1683834"/>
            <a:ext cx="4928839" cy="3490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b="1"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786503" y="1909342"/>
            <a:ext cx="4438170" cy="3033521"/>
            <a:chOff x="4864137" y="1763858"/>
            <a:chExt cx="3835536" cy="25629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137" y="1935739"/>
              <a:ext cx="1650336" cy="929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4473" y="1763858"/>
              <a:ext cx="802092" cy="127316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5302" y="2865139"/>
              <a:ext cx="1900217" cy="146170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956" y="2087880"/>
              <a:ext cx="1533717" cy="2044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1317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566" y="234177"/>
            <a:ext cx="10876156" cy="914400"/>
          </a:xfrm>
        </p:spPr>
        <p:txBody>
          <a:bodyPr>
            <a:noAutofit/>
          </a:bodyPr>
          <a:lstStyle/>
          <a:p>
            <a:r>
              <a:rPr lang="en-US" dirty="0"/>
              <a:t>Scoring Weaknesses Discovered in Code using CWSS</a:t>
            </a:r>
          </a:p>
        </p:txBody>
      </p:sp>
      <p:pic>
        <p:nvPicPr>
          <p:cNvPr id="3" name="Picture 2" descr="slide2fromRi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055" y="1369472"/>
            <a:ext cx="8030286" cy="515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4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Leverage CWSS &amp; CWRAF to Generate CVSS</a:t>
            </a:r>
            <a:br>
              <a:rPr lang="en-US" sz="2900" dirty="0" smtClean="0"/>
            </a:br>
            <a:r>
              <a:rPr lang="en-US" sz="2900" dirty="0" smtClean="0"/>
              <a:t>Environmental Score</a:t>
            </a:r>
            <a:endParaRPr lang="en-US" sz="2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43" y="2955237"/>
            <a:ext cx="1010052" cy="6724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4164" y="2669416"/>
            <a:ext cx="1179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ea typeface="Verdana" pitchFamily="34" charset="0"/>
                <a:cs typeface="Verdana" pitchFamily="34" charset="0"/>
              </a:rPr>
              <a:t>CVE Assigned</a:t>
            </a:r>
          </a:p>
        </p:txBody>
      </p:sp>
      <p:sp>
        <p:nvSpPr>
          <p:cNvPr id="9" name="Flowchart: Magnetic Disk 8"/>
          <p:cNvSpPr/>
          <p:nvPr/>
        </p:nvSpPr>
        <p:spPr>
          <a:xfrm>
            <a:off x="3126999" y="4732423"/>
            <a:ext cx="1780988" cy="1422400"/>
          </a:xfrm>
          <a:prstGeom prst="flowChartMagneticDisk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Vignettes</a:t>
            </a:r>
          </a:p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</a:rPr>
              <a:t>(HDO X Device Type)</a:t>
            </a:r>
          </a:p>
        </p:txBody>
      </p:sp>
      <p:sp>
        <p:nvSpPr>
          <p:cNvPr id="13" name="Rounded Rectangle 4"/>
          <p:cNvSpPr/>
          <p:nvPr/>
        </p:nvSpPr>
        <p:spPr>
          <a:xfrm>
            <a:off x="7656947" y="1910317"/>
            <a:ext cx="1668988" cy="7382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0" tIns="57150" rIns="114300" bIns="5715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/>
              <a:t>Environmental</a:t>
            </a:r>
          </a:p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/>
              <a:t>Score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291667" y="3980075"/>
            <a:ext cx="1405176" cy="907451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Value Context</a:t>
            </a:r>
          </a:p>
          <a:p>
            <a:pPr algn="l">
              <a:lnSpc>
                <a:spcPct val="100000"/>
              </a:lnSpc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Impact Scorecard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26" y="2449092"/>
            <a:ext cx="1192657" cy="84238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764677" y="3700267"/>
            <a:ext cx="2027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ea typeface="Verdana" pitchFamily="34" charset="0"/>
                <a:cs typeface="Verdana" pitchFamily="34" charset="0"/>
              </a:rPr>
              <a:t>Vulnerability Discovered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085" y="2303407"/>
            <a:ext cx="766622" cy="3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Diagram 18"/>
          <p:cNvGraphicFramePr/>
          <p:nvPr>
            <p:extLst/>
          </p:nvPr>
        </p:nvGraphicFramePr>
        <p:xfrm>
          <a:off x="7704240" y="1775845"/>
          <a:ext cx="2767808" cy="3764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21" name="Straight Arrow Connector 20"/>
          <p:cNvCxnSpPr>
            <a:stCxn id="6" idx="3"/>
            <a:endCxn id="7" idx="1"/>
          </p:cNvCxnSpPr>
          <p:nvPr/>
        </p:nvCxnSpPr>
        <p:spPr>
          <a:xfrm flipV="1">
            <a:off x="3236796" y="3036182"/>
            <a:ext cx="417369" cy="2552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4" idx="2"/>
          </p:cNvCxnSpPr>
          <p:nvPr/>
        </p:nvCxnSpPr>
        <p:spPr>
          <a:xfrm flipV="1">
            <a:off x="4906883" y="4887526"/>
            <a:ext cx="1087372" cy="6885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671733" y="2831856"/>
            <a:ext cx="65184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44447" y="1737453"/>
            <a:ext cx="1711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ea typeface="Verdana" pitchFamily="34" charset="0"/>
                <a:cs typeface="Verdana" pitchFamily="34" charset="0"/>
              </a:rPr>
              <a:t>Generate “CWSS” Vector</a:t>
            </a:r>
          </a:p>
        </p:txBody>
      </p:sp>
      <p:sp>
        <p:nvSpPr>
          <p:cNvPr id="29" name="Notched Right Arrow 28"/>
          <p:cNvSpPr/>
          <p:nvPr/>
        </p:nvSpPr>
        <p:spPr>
          <a:xfrm>
            <a:off x="6733583" y="3163830"/>
            <a:ext cx="866552" cy="602694"/>
          </a:xfrm>
          <a:prstGeom prst="notchedRightArrow">
            <a:avLst/>
          </a:prstGeom>
          <a:solidFill>
            <a:schemeClr val="bg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14" idx="0"/>
            <a:endCxn id="16" idx="2"/>
          </p:cNvCxnSpPr>
          <p:nvPr/>
        </p:nvCxnSpPr>
        <p:spPr>
          <a:xfrm flipV="1">
            <a:off x="5994256" y="3291478"/>
            <a:ext cx="12199" cy="6885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 Device Cybersecurity Risk Management (from DRAFT </a:t>
            </a:r>
            <a:r>
              <a:rPr lang="en-US" dirty="0" err="1" smtClean="0"/>
              <a:t>Postmarket</a:t>
            </a:r>
            <a:r>
              <a:rPr lang="en-US" dirty="0" smtClean="0"/>
              <a:t> Guidance)</a:t>
            </a:r>
            <a:endParaRPr lang="en-US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5698" y="1585437"/>
            <a:ext cx="6189048" cy="306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4"/>
          <p:cNvSpPr>
            <a:spLocks noGrp="1"/>
          </p:cNvSpPr>
          <p:nvPr/>
        </p:nvSpPr>
        <p:spPr>
          <a:xfrm>
            <a:off x="3438978" y="4967955"/>
            <a:ext cx="5775768" cy="155301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92024" indent="-192024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6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6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1600" b="0" i="0" kern="1200">
                <a:solidFill>
                  <a:srgbClr val="63636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Assessing Exploitability of the Cybersecurity Vulnerability</a:t>
            </a:r>
          </a:p>
          <a:p>
            <a:r>
              <a:rPr lang="en-US" dirty="0"/>
              <a:t>Assessing Severity Impact to Health</a:t>
            </a:r>
          </a:p>
          <a:p>
            <a:r>
              <a:rPr lang="en-US" dirty="0"/>
              <a:t>Evaluation of Risk to Essential Clinical Performance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27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to Essential Clinical Performance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72017" y="1373940"/>
            <a:ext cx="2546392" cy="13798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50"/>
              </a:spcAft>
              <a:buSzPct val="100000"/>
              <a:defRPr/>
            </a:pPr>
            <a:r>
              <a:rPr lang="en-US" sz="900" kern="0" dirty="0">
                <a:latin typeface="Arial" pitchFamily="34" charset="0"/>
                <a:cs typeface="Arial" pitchFamily="34" charset="0"/>
              </a:rPr>
              <a:t>Modify data</a:t>
            </a:r>
          </a:p>
          <a:p>
            <a:pPr>
              <a:spcAft>
                <a:spcPts val="150"/>
              </a:spcAft>
              <a:buSzPct val="100000"/>
              <a:defRPr/>
            </a:pPr>
            <a:r>
              <a:rPr lang="en-US" sz="900" kern="0" dirty="0">
                <a:latin typeface="Arial" pitchFamily="34" charset="0"/>
                <a:cs typeface="Arial" pitchFamily="34" charset="0"/>
              </a:rPr>
              <a:t>Read data</a:t>
            </a:r>
          </a:p>
          <a:p>
            <a:pPr>
              <a:spcAft>
                <a:spcPts val="150"/>
              </a:spcAft>
              <a:buSzPct val="100000"/>
              <a:defRPr/>
            </a:pPr>
            <a:r>
              <a:rPr lang="en-US" sz="900" kern="0" dirty="0" err="1">
                <a:latin typeface="Arial" pitchFamily="34" charset="0"/>
                <a:cs typeface="Arial" pitchFamily="34" charset="0"/>
              </a:rPr>
              <a:t>DoS</a:t>
            </a:r>
            <a:r>
              <a:rPr lang="en-US" sz="900" kern="0" dirty="0">
                <a:latin typeface="Arial" pitchFamily="34" charset="0"/>
                <a:cs typeface="Arial" pitchFamily="34" charset="0"/>
              </a:rPr>
              <a:t>: unreliable execution</a:t>
            </a:r>
          </a:p>
          <a:p>
            <a:pPr>
              <a:spcAft>
                <a:spcPts val="150"/>
              </a:spcAft>
              <a:buSzPct val="100000"/>
              <a:defRPr/>
            </a:pPr>
            <a:r>
              <a:rPr lang="en-US" sz="900" kern="0" dirty="0" err="1">
                <a:latin typeface="Arial" pitchFamily="34" charset="0"/>
                <a:cs typeface="Arial" pitchFamily="34" charset="0"/>
              </a:rPr>
              <a:t>DoS</a:t>
            </a:r>
            <a:r>
              <a:rPr lang="en-US" sz="900" kern="0" dirty="0">
                <a:latin typeface="Arial" pitchFamily="34" charset="0"/>
                <a:cs typeface="Arial" pitchFamily="34" charset="0"/>
              </a:rPr>
              <a:t>: resource consumption</a:t>
            </a:r>
          </a:p>
          <a:p>
            <a:pPr marL="257175" indent="-257175">
              <a:spcAft>
                <a:spcPts val="150"/>
              </a:spcAft>
              <a:buSzPct val="100000"/>
              <a:defRPr/>
            </a:pPr>
            <a:r>
              <a:rPr lang="en-US" sz="900" kern="0" dirty="0">
                <a:latin typeface="Arial" pitchFamily="34" charset="0"/>
                <a:cs typeface="Arial" pitchFamily="34" charset="0"/>
              </a:rPr>
              <a:t>Execute unauthorized code or commands</a:t>
            </a:r>
          </a:p>
          <a:p>
            <a:pPr marL="257175" indent="-257175">
              <a:spcAft>
                <a:spcPts val="150"/>
              </a:spcAft>
              <a:buSzPct val="100000"/>
              <a:defRPr/>
            </a:pPr>
            <a:r>
              <a:rPr lang="en-US" sz="900" kern="0" dirty="0">
                <a:latin typeface="Arial" pitchFamily="34" charset="0"/>
                <a:cs typeface="Arial" pitchFamily="34" charset="0"/>
              </a:rPr>
              <a:t>Gain privileges / assume identity</a:t>
            </a:r>
          </a:p>
          <a:p>
            <a:pPr marL="257175" indent="-257175">
              <a:spcAft>
                <a:spcPts val="150"/>
              </a:spcAft>
              <a:buSzPct val="100000"/>
              <a:defRPr/>
            </a:pPr>
            <a:r>
              <a:rPr lang="en-US" sz="900" kern="0" dirty="0">
                <a:latin typeface="Arial" pitchFamily="34" charset="0"/>
                <a:cs typeface="Arial" pitchFamily="34" charset="0"/>
              </a:rPr>
              <a:t>Bypass protection mechanism</a:t>
            </a:r>
          </a:p>
          <a:p>
            <a:pPr marL="257175" indent="-257175">
              <a:spcAft>
                <a:spcPts val="150"/>
              </a:spcAft>
              <a:buSzPct val="100000"/>
              <a:defRPr/>
            </a:pPr>
            <a:r>
              <a:rPr lang="en-US" sz="900" kern="0" dirty="0">
                <a:latin typeface="Arial" pitchFamily="34" charset="0"/>
                <a:cs typeface="Arial" pitchFamily="34" charset="0"/>
              </a:rPr>
              <a:t>Hide activities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901539" y="1577115"/>
            <a:ext cx="964864" cy="9643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50"/>
              </a:spcAft>
              <a:buSzPct val="100000"/>
              <a:defRPr/>
            </a:pPr>
            <a:r>
              <a:rPr lang="en-US" sz="1000" kern="0" dirty="0">
                <a:latin typeface="Arial" pitchFamily="34" charset="0"/>
                <a:cs typeface="Arial" pitchFamily="34" charset="0"/>
              </a:rPr>
              <a:t>Negligible</a:t>
            </a:r>
          </a:p>
          <a:p>
            <a:pPr>
              <a:spcAft>
                <a:spcPts val="150"/>
              </a:spcAft>
              <a:buSzPct val="100000"/>
              <a:defRPr/>
            </a:pPr>
            <a:r>
              <a:rPr lang="en-US" sz="1000" kern="0" dirty="0">
                <a:latin typeface="Arial" pitchFamily="34" charset="0"/>
                <a:cs typeface="Arial" pitchFamily="34" charset="0"/>
              </a:rPr>
              <a:t>Minor</a:t>
            </a:r>
          </a:p>
          <a:p>
            <a:pPr>
              <a:spcAft>
                <a:spcPts val="150"/>
              </a:spcAft>
              <a:buSzPct val="100000"/>
              <a:defRPr/>
            </a:pPr>
            <a:r>
              <a:rPr lang="en-US" sz="1000" kern="0" dirty="0">
                <a:latin typeface="Arial" pitchFamily="34" charset="0"/>
                <a:cs typeface="Arial" pitchFamily="34" charset="0"/>
              </a:rPr>
              <a:t>Serious</a:t>
            </a:r>
          </a:p>
          <a:p>
            <a:pPr>
              <a:spcAft>
                <a:spcPts val="150"/>
              </a:spcAft>
              <a:buSzPct val="100000"/>
              <a:defRPr/>
            </a:pPr>
            <a:r>
              <a:rPr lang="en-US" sz="1000" kern="0" dirty="0">
                <a:latin typeface="Arial" pitchFamily="34" charset="0"/>
                <a:cs typeface="Arial" pitchFamily="34" charset="0"/>
              </a:rPr>
              <a:t>Critical</a:t>
            </a:r>
          </a:p>
          <a:p>
            <a:pPr>
              <a:spcAft>
                <a:spcPts val="150"/>
              </a:spcAft>
              <a:buSzPct val="100000"/>
              <a:defRPr/>
            </a:pPr>
            <a:r>
              <a:rPr lang="en-US" sz="1000" kern="0" dirty="0">
                <a:latin typeface="Arial" pitchFamily="34" charset="0"/>
                <a:cs typeface="Arial" pitchFamily="34" charset="0"/>
              </a:rPr>
              <a:t>Catastrophic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0844" y="2781328"/>
            <a:ext cx="1814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ea typeface="Verdana" pitchFamily="34" charset="0"/>
                <a:cs typeface="Verdana" pitchFamily="34" charset="0"/>
              </a:rPr>
              <a:t>Technical Impacts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33" y="2861315"/>
            <a:ext cx="1755481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ea typeface="Verdana" pitchFamily="34" charset="0"/>
                <a:cs typeface="Verdana" pitchFamily="34" charset="0"/>
              </a:rPr>
              <a:t>Hazards Analysis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ea typeface="Verdana" pitchFamily="34" charset="0"/>
                <a:cs typeface="Verdana" pitchFamily="34" charset="0"/>
              </a:rPr>
              <a:t>(e.g., STPA)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00716" y="1577116"/>
            <a:ext cx="2376331" cy="9643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50"/>
              </a:spcAft>
              <a:buSzPct val="100000"/>
              <a:defRPr/>
            </a:pPr>
            <a:r>
              <a:rPr lang="en-US" sz="1000" kern="0" dirty="0">
                <a:latin typeface="Arial" pitchFamily="34" charset="0"/>
                <a:cs typeface="Arial" pitchFamily="34" charset="0"/>
              </a:rPr>
              <a:t>Control Action</a:t>
            </a:r>
          </a:p>
          <a:p>
            <a:pPr>
              <a:spcAft>
                <a:spcPts val="150"/>
              </a:spcAft>
              <a:buSzPct val="100000"/>
              <a:defRPr/>
            </a:pPr>
            <a:r>
              <a:rPr lang="en-US" sz="1000" kern="0" dirty="0">
                <a:latin typeface="Arial" pitchFamily="34" charset="0"/>
                <a:cs typeface="Arial" pitchFamily="34" charset="0"/>
              </a:rPr>
              <a:t>Not providing causes hazard</a:t>
            </a:r>
          </a:p>
          <a:p>
            <a:pPr>
              <a:spcAft>
                <a:spcPts val="150"/>
              </a:spcAft>
              <a:buSzPct val="100000"/>
              <a:defRPr/>
            </a:pPr>
            <a:r>
              <a:rPr lang="en-US" sz="1000" kern="0" dirty="0">
                <a:latin typeface="Arial" pitchFamily="34" charset="0"/>
                <a:cs typeface="Arial" pitchFamily="34" charset="0"/>
              </a:rPr>
              <a:t>Providing causes hazard</a:t>
            </a:r>
          </a:p>
          <a:p>
            <a:pPr>
              <a:spcAft>
                <a:spcPts val="150"/>
              </a:spcAft>
              <a:buSzPct val="100000"/>
              <a:defRPr/>
            </a:pPr>
            <a:r>
              <a:rPr lang="en-US" sz="1000" kern="0" dirty="0">
                <a:latin typeface="Arial" pitchFamily="34" charset="0"/>
                <a:cs typeface="Arial" pitchFamily="34" charset="0"/>
              </a:rPr>
              <a:t>Incorrect timing/order</a:t>
            </a:r>
          </a:p>
          <a:p>
            <a:pPr>
              <a:spcAft>
                <a:spcPts val="150"/>
              </a:spcAft>
              <a:buSzPct val="100000"/>
              <a:defRPr/>
            </a:pPr>
            <a:r>
              <a:rPr lang="en-US" sz="1000" kern="0" dirty="0">
                <a:latin typeface="Arial" pitchFamily="34" charset="0"/>
                <a:cs typeface="Arial" pitchFamily="34" charset="0"/>
              </a:rPr>
              <a:t>Stopped too soon/Applied too long</a:t>
            </a:r>
          </a:p>
        </p:txBody>
      </p:sp>
      <p:cxnSp>
        <p:nvCxnSpPr>
          <p:cNvPr id="18" name="Straight Arrow Connector 17"/>
          <p:cNvCxnSpPr>
            <a:stCxn id="12" idx="3"/>
            <a:endCxn id="16" idx="1"/>
          </p:cNvCxnSpPr>
          <p:nvPr/>
        </p:nvCxnSpPr>
        <p:spPr>
          <a:xfrm flipV="1">
            <a:off x="4918409" y="2059300"/>
            <a:ext cx="682306" cy="45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3"/>
            <a:endCxn id="13" idx="1"/>
          </p:cNvCxnSpPr>
          <p:nvPr/>
        </p:nvCxnSpPr>
        <p:spPr>
          <a:xfrm flipV="1">
            <a:off x="7977047" y="2059299"/>
            <a:ext cx="924493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606524" y="2725669"/>
            <a:ext cx="1710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ea typeface="Verdana" pitchFamily="34" charset="0"/>
                <a:cs typeface="Verdana" pitchFamily="34" charset="0"/>
              </a:rPr>
              <a:t>Severity Impact to </a:t>
            </a:r>
            <a:r>
              <a:rPr lang="en-US" sz="1400" dirty="0" smtClean="0">
                <a:ea typeface="Verdana" pitchFamily="34" charset="0"/>
                <a:cs typeface="Verdana" pitchFamily="34" charset="0"/>
              </a:rPr>
              <a:t>Health (FDA Post-Market Guidance)</a:t>
            </a:r>
            <a:endParaRPr lang="en-US" sz="1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69917" y="3690118"/>
            <a:ext cx="2448493" cy="887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50"/>
              </a:spcAft>
              <a:buSzPct val="100000"/>
              <a:defRPr/>
            </a:pPr>
            <a:r>
              <a:rPr lang="en-US" sz="900" kern="0" dirty="0">
                <a:latin typeface="Arial" pitchFamily="34" charset="0"/>
                <a:cs typeface="Arial" pitchFamily="34" charset="0"/>
              </a:rPr>
              <a:t>Attack vector</a:t>
            </a:r>
          </a:p>
          <a:p>
            <a:pPr>
              <a:spcAft>
                <a:spcPts val="150"/>
              </a:spcAft>
              <a:buSzPct val="100000"/>
              <a:defRPr/>
            </a:pPr>
            <a:r>
              <a:rPr lang="en-US" sz="900" kern="0" dirty="0">
                <a:latin typeface="Arial" pitchFamily="34" charset="0"/>
                <a:cs typeface="Arial" pitchFamily="34" charset="0"/>
              </a:rPr>
              <a:t>Attack complexity</a:t>
            </a:r>
          </a:p>
          <a:p>
            <a:pPr>
              <a:spcAft>
                <a:spcPts val="150"/>
              </a:spcAft>
              <a:buSzPct val="100000"/>
              <a:defRPr/>
            </a:pPr>
            <a:r>
              <a:rPr lang="en-US" sz="900" kern="0" dirty="0">
                <a:latin typeface="Arial" pitchFamily="34" charset="0"/>
                <a:cs typeface="Arial" pitchFamily="34" charset="0"/>
              </a:rPr>
              <a:t>User interaction</a:t>
            </a:r>
          </a:p>
          <a:p>
            <a:pPr>
              <a:spcAft>
                <a:spcPts val="150"/>
              </a:spcAft>
              <a:buSzPct val="100000"/>
              <a:defRPr/>
            </a:pPr>
            <a:r>
              <a:rPr lang="en-US" sz="900" kern="0" dirty="0">
                <a:latin typeface="Arial" pitchFamily="34" charset="0"/>
                <a:cs typeface="Arial" pitchFamily="34" charset="0"/>
              </a:rPr>
              <a:t>Deployment scope</a:t>
            </a:r>
          </a:p>
          <a:p>
            <a:pPr>
              <a:spcAft>
                <a:spcPts val="150"/>
              </a:spcAft>
              <a:buSzPct val="100000"/>
              <a:defRPr/>
            </a:pPr>
            <a:r>
              <a:rPr lang="en-US" sz="900" kern="0" dirty="0">
                <a:latin typeface="Arial" pitchFamily="34" charset="0"/>
                <a:cs typeface="Arial" pitchFamily="34" charset="0"/>
              </a:rPr>
              <a:t>Maturity of exploit code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03401" y="4597305"/>
            <a:ext cx="270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ea typeface="Verdana" pitchFamily="34" charset="0"/>
                <a:cs typeface="Verdana" pitchFamily="34" charset="0"/>
              </a:rPr>
              <a:t>CVSS and CWSS elements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54696" y="5328535"/>
            <a:ext cx="2448493" cy="559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50"/>
              </a:spcAft>
              <a:buSzPct val="100000"/>
              <a:defRPr/>
            </a:pPr>
            <a:r>
              <a:rPr lang="en-US" sz="900" kern="0" dirty="0">
                <a:latin typeface="Arial" pitchFamily="34" charset="0"/>
                <a:cs typeface="Arial" pitchFamily="34" charset="0"/>
              </a:rPr>
              <a:t>Internal control effectiveness</a:t>
            </a:r>
          </a:p>
          <a:p>
            <a:pPr>
              <a:spcAft>
                <a:spcPts val="150"/>
              </a:spcAft>
              <a:buSzPct val="100000"/>
              <a:defRPr/>
            </a:pPr>
            <a:r>
              <a:rPr lang="en-US" sz="900" kern="0" dirty="0">
                <a:latin typeface="Arial" pitchFamily="34" charset="0"/>
                <a:cs typeface="Arial" pitchFamily="34" charset="0"/>
              </a:rPr>
              <a:t>Authentication strength</a:t>
            </a:r>
          </a:p>
          <a:p>
            <a:pPr>
              <a:spcAft>
                <a:spcPts val="150"/>
              </a:spcAft>
              <a:buSzPct val="100000"/>
              <a:defRPr/>
            </a:pPr>
            <a:r>
              <a:rPr lang="en-US" sz="900" kern="0" dirty="0">
                <a:latin typeface="Arial" pitchFamily="34" charset="0"/>
                <a:cs typeface="Arial" pitchFamily="34" charset="0"/>
              </a:rPr>
              <a:t>External control effectiveness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89788" y="5932294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ea typeface="Verdana" pitchFamily="34" charset="0"/>
                <a:cs typeface="Verdana" pitchFamily="34" charset="0"/>
              </a:rPr>
              <a:t>CWSS elements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901539" y="3837848"/>
            <a:ext cx="964864" cy="6052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50"/>
              </a:spcAft>
              <a:buSzPct val="100000"/>
              <a:defRPr/>
            </a:pPr>
            <a:r>
              <a:rPr lang="en-US" sz="1000" kern="0" dirty="0">
                <a:latin typeface="Arial" pitchFamily="34" charset="0"/>
                <a:cs typeface="Arial" pitchFamily="34" charset="0"/>
              </a:rPr>
              <a:t>Low</a:t>
            </a:r>
          </a:p>
          <a:p>
            <a:pPr>
              <a:spcAft>
                <a:spcPts val="150"/>
              </a:spcAft>
              <a:buSzPct val="100000"/>
              <a:defRPr/>
            </a:pPr>
            <a:r>
              <a:rPr lang="en-US" sz="1000" kern="0" dirty="0">
                <a:latin typeface="Arial" pitchFamily="34" charset="0"/>
                <a:cs typeface="Arial" pitchFamily="34" charset="0"/>
              </a:rPr>
              <a:t>Medium</a:t>
            </a:r>
          </a:p>
          <a:p>
            <a:pPr>
              <a:spcAft>
                <a:spcPts val="150"/>
              </a:spcAft>
              <a:buSzPct val="100000"/>
              <a:defRPr/>
            </a:pPr>
            <a:r>
              <a:rPr lang="en-US" sz="1000" kern="0" dirty="0">
                <a:latin typeface="Arial" pitchFamily="34" charset="0"/>
                <a:cs typeface="Arial" pitchFamily="34" charset="0"/>
              </a:rPr>
              <a:t>High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883777" y="5389174"/>
            <a:ext cx="1248300" cy="4257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50"/>
              </a:spcAft>
              <a:buSzPct val="100000"/>
              <a:defRPr/>
            </a:pPr>
            <a:r>
              <a:rPr lang="en-US" sz="1000" kern="0" dirty="0">
                <a:latin typeface="Arial" pitchFamily="34" charset="0"/>
                <a:cs typeface="Arial" pitchFamily="34" charset="0"/>
              </a:rPr>
              <a:t>Controlled</a:t>
            </a:r>
          </a:p>
          <a:p>
            <a:pPr>
              <a:spcAft>
                <a:spcPts val="150"/>
              </a:spcAft>
              <a:buSzPct val="100000"/>
              <a:defRPr/>
            </a:pPr>
            <a:r>
              <a:rPr lang="en-US" sz="1000" kern="0" dirty="0">
                <a:latin typeface="Arial" pitchFamily="34" charset="0"/>
                <a:cs typeface="Arial" pitchFamily="34" charset="0"/>
              </a:rPr>
              <a:t>Uncontrolled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652654" y="4502270"/>
            <a:ext cx="1710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ea typeface="Verdana" pitchFamily="34" charset="0"/>
                <a:cs typeface="Verdana" pitchFamily="34" charset="0"/>
              </a:rPr>
              <a:t>Exploitability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916632" y="5870384"/>
            <a:ext cx="1710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ea typeface="Verdana" pitchFamily="34" charset="0"/>
                <a:cs typeface="Verdana" pitchFamily="34" charset="0"/>
              </a:rPr>
              <a:t>Risk to ECP Controlled?</a:t>
            </a:r>
          </a:p>
        </p:txBody>
      </p:sp>
      <p:cxnSp>
        <p:nvCxnSpPr>
          <p:cNvPr id="39" name="Straight Arrow Connector 38"/>
          <p:cNvCxnSpPr>
            <a:stCxn id="30" idx="3"/>
            <a:endCxn id="34" idx="1"/>
          </p:cNvCxnSpPr>
          <p:nvPr/>
        </p:nvCxnSpPr>
        <p:spPr>
          <a:xfrm>
            <a:off x="4918409" y="4133829"/>
            <a:ext cx="3983130" cy="6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2" idx="3"/>
            <a:endCxn id="36" idx="1"/>
          </p:cNvCxnSpPr>
          <p:nvPr/>
        </p:nvCxnSpPr>
        <p:spPr>
          <a:xfrm flipV="1">
            <a:off x="5003189" y="5602054"/>
            <a:ext cx="3880589" cy="60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3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the challenges/questions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right level of abstraction for device classes?</a:t>
            </a:r>
          </a:p>
          <a:p>
            <a:pPr lvl="1"/>
            <a:r>
              <a:rPr lang="en-US" dirty="0" smtClean="0"/>
              <a:t>Important for scalability</a:t>
            </a:r>
          </a:p>
          <a:p>
            <a:r>
              <a:rPr lang="en-US" dirty="0" smtClean="0"/>
              <a:t>What’s the right level of abstraction for vulnerabilities?</a:t>
            </a:r>
          </a:p>
          <a:p>
            <a:pPr lvl="1"/>
            <a:r>
              <a:rPr lang="en-US" dirty="0" smtClean="0"/>
              <a:t>Also important for scalability</a:t>
            </a:r>
          </a:p>
          <a:p>
            <a:pPr lvl="1"/>
            <a:r>
              <a:rPr lang="en-US" dirty="0" smtClean="0"/>
              <a:t>CWE taxonomy? NIST’s vulnerability taxonomy?</a:t>
            </a:r>
          </a:p>
          <a:p>
            <a:r>
              <a:rPr lang="en-US" dirty="0" smtClean="0"/>
              <a:t>How do we handle multiple business value contexts, e.g., HIPAA compliance and patient safety?</a:t>
            </a:r>
          </a:p>
          <a:p>
            <a:pPr lvl="1"/>
            <a:r>
              <a:rPr lang="en-US" dirty="0" smtClean="0"/>
              <a:t>Multiple vignettes?</a:t>
            </a:r>
          </a:p>
          <a:p>
            <a:r>
              <a:rPr lang="en-US" dirty="0" smtClean="0"/>
              <a:t>Is computing CVSS environmental score sufficient, or will we need to add elements to the CVSS vector to better reflect the healthcare environment?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8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Challenge: The “Bill of Materials” and Scoring of 3</a:t>
            </a:r>
            <a:r>
              <a:rPr lang="en-US" baseline="30000" dirty="0" smtClean="0"/>
              <a:t>rd</a:t>
            </a:r>
            <a:r>
              <a:rPr lang="en-US" dirty="0" smtClean="0"/>
              <a:t>-Party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care providers want manufacturers to provide a bill of materials for their devices</a:t>
            </a:r>
          </a:p>
          <a:p>
            <a:pPr lvl="1"/>
            <a:r>
              <a:rPr lang="en-US" dirty="0" smtClean="0"/>
              <a:t>“Am I vulnerable to [popular, scary vulnerability]?”</a:t>
            </a:r>
          </a:p>
          <a:p>
            <a:pPr lvl="1"/>
            <a:r>
              <a:rPr lang="en-US" dirty="0" smtClean="0"/>
              <a:t>As of May 2016, only Royal Philips has publicly stated they will do this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-party libraries are often scored in isolation</a:t>
            </a:r>
          </a:p>
          <a:p>
            <a:pPr lvl="1"/>
            <a:r>
              <a:rPr lang="en-US" dirty="0" smtClean="0"/>
              <a:t>Worst-case assessment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-party applications might not have same attack surface</a:t>
            </a:r>
          </a:p>
          <a:p>
            <a:pPr lvl="1"/>
            <a:r>
              <a:rPr lang="en-US" dirty="0" smtClean="0"/>
              <a:t>e.g. use of browser without ability to make remote connections</a:t>
            </a:r>
          </a:p>
          <a:p>
            <a:r>
              <a:rPr lang="en-US" dirty="0" smtClean="0"/>
              <a:t>If “only” a </a:t>
            </a:r>
            <a:r>
              <a:rPr lang="en-US" dirty="0" err="1" smtClean="0"/>
              <a:t>DoS</a:t>
            </a:r>
            <a:r>
              <a:rPr lang="en-US" dirty="0" smtClean="0"/>
              <a:t> but prevents device operation – bad</a:t>
            </a:r>
          </a:p>
          <a:p>
            <a:r>
              <a:rPr lang="en-US" dirty="0" smtClean="0"/>
              <a:t>If root/admin privileges but only to asset-management component, with strong separation from device functionality – no biggie</a:t>
            </a:r>
          </a:p>
          <a:p>
            <a:pPr marL="231769" lvl="1" indent="-231769">
              <a:buSzPct val="120000"/>
              <a:buFont typeface="Wingdings" pitchFamily="2" charset="2"/>
              <a:buChar char="§"/>
            </a:pPr>
            <a:r>
              <a:rPr lang="en-US" b="1" dirty="0"/>
              <a:t>If affected API function is unreachable – no vulnerability (or very low risk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9519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CVSS Working Group – as of May 17,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Approximately a dozen members</a:t>
            </a:r>
          </a:p>
          <a:p>
            <a:r>
              <a:rPr lang="en-US" dirty="0" smtClean="0"/>
              <a:t>Kickoff telecon held on May 11, 2016</a:t>
            </a:r>
          </a:p>
          <a:p>
            <a:endParaRPr lang="en-US" dirty="0" smtClean="0"/>
          </a:p>
          <a:p>
            <a:r>
              <a:rPr lang="en-US" dirty="0" smtClean="0"/>
              <a:t>“Whole of Community” Approach with diverse stakeholders</a:t>
            </a:r>
          </a:p>
          <a:p>
            <a:pPr lvl="1"/>
            <a:r>
              <a:rPr lang="en-US" dirty="0" smtClean="0"/>
              <a:t>Manufacturers</a:t>
            </a:r>
          </a:p>
          <a:p>
            <a:pPr lvl="1"/>
            <a:r>
              <a:rPr lang="en-US" dirty="0" smtClean="0"/>
              <a:t>Health </a:t>
            </a:r>
            <a:r>
              <a:rPr lang="en-US" dirty="0"/>
              <a:t>c</a:t>
            </a:r>
            <a:r>
              <a:rPr lang="en-US" dirty="0" smtClean="0"/>
              <a:t>are </a:t>
            </a:r>
            <a:r>
              <a:rPr lang="en-US" dirty="0"/>
              <a:t>p</a:t>
            </a:r>
            <a:r>
              <a:rPr lang="en-US" dirty="0" smtClean="0"/>
              <a:t>roviders</a:t>
            </a:r>
          </a:p>
          <a:p>
            <a:pPr lvl="1"/>
            <a:r>
              <a:rPr lang="en-US" dirty="0" smtClean="0"/>
              <a:t>Security researchers / consultants</a:t>
            </a:r>
          </a:p>
          <a:p>
            <a:pPr lvl="1"/>
            <a:r>
              <a:rPr lang="en-US" dirty="0" smtClean="0"/>
              <a:t>Academia</a:t>
            </a:r>
          </a:p>
          <a:p>
            <a:pPr lvl="1"/>
            <a:r>
              <a:rPr lang="en-US" dirty="0" smtClean="0"/>
              <a:t>Government agencies</a:t>
            </a:r>
          </a:p>
        </p:txBody>
      </p:sp>
    </p:spTree>
    <p:extLst>
      <p:ext uri="{BB962C8B-B14F-4D97-AF65-F5344CB8AC3E}">
        <p14:creationId xmlns:p14="http://schemas.microsoft.com/office/powerpoint/2010/main" val="1751204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steps</a:t>
            </a:r>
          </a:p>
          <a:p>
            <a:pPr lvl="1"/>
            <a:r>
              <a:rPr lang="en-US" dirty="0" smtClean="0"/>
              <a:t>Identified and invited small team for initial development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anufacturers, HDOs, cybersecurity researchers, NIST, ICS-CERT</a:t>
            </a:r>
          </a:p>
          <a:p>
            <a:pPr lvl="1"/>
            <a:r>
              <a:rPr lang="en-US" dirty="0" smtClean="0"/>
              <a:t>Held kick-off telecon May 11</a:t>
            </a:r>
          </a:p>
          <a:p>
            <a:r>
              <a:rPr lang="en-US" dirty="0" smtClean="0"/>
              <a:t>Next steps</a:t>
            </a:r>
          </a:p>
          <a:p>
            <a:pPr lvl="1"/>
            <a:r>
              <a:rPr lang="en-US" dirty="0" smtClean="0"/>
              <a:t>Draft initial vignette for infusion pump 4-6 weeks after kick-off </a:t>
            </a:r>
          </a:p>
          <a:p>
            <a:pPr lvl="1"/>
            <a:r>
              <a:rPr lang="en-US" dirty="0" smtClean="0"/>
              <a:t>Get feedback from broader community</a:t>
            </a:r>
          </a:p>
          <a:p>
            <a:pPr lvl="1"/>
            <a:r>
              <a:rPr lang="en-US" dirty="0" smtClean="0"/>
              <a:t>Iterate…</a:t>
            </a:r>
          </a:p>
          <a:p>
            <a:r>
              <a:rPr lang="en-US" dirty="0" smtClean="0"/>
              <a:t>Later steps</a:t>
            </a:r>
          </a:p>
          <a:p>
            <a:pPr lvl="1"/>
            <a:r>
              <a:rPr lang="en-US" dirty="0" smtClean="0"/>
              <a:t>Additional device areas</a:t>
            </a:r>
          </a:p>
          <a:p>
            <a:pPr lvl="1"/>
            <a:r>
              <a:rPr lang="en-US" dirty="0" smtClean="0"/>
              <a:t>Consider validation of algorithm as Medical Device Development Tool (MDDT)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pc@mitre.org</a:t>
            </a:r>
            <a:r>
              <a:rPr lang="en-US" dirty="0" smtClean="0"/>
              <a:t> (Penny)</a:t>
            </a:r>
          </a:p>
          <a:p>
            <a:r>
              <a:rPr lang="en-US" dirty="0" smtClean="0">
                <a:hlinkClick r:id="rId3"/>
              </a:rPr>
              <a:t>coley@mitre.org</a:t>
            </a:r>
            <a:r>
              <a:rPr lang="en-US" dirty="0" smtClean="0"/>
              <a:t> (Steve)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45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BACKUP / DETAIL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5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 and Device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8818" y="1390696"/>
            <a:ext cx="5588000" cy="4525963"/>
          </a:xfrm>
        </p:spPr>
        <p:txBody>
          <a:bodyPr/>
          <a:lstStyle/>
          <a:p>
            <a:r>
              <a:rPr lang="en-US" sz="1800" dirty="0" smtClean="0"/>
              <a:t>Vision: To foster a community-driven collaborative environment for information sharing and for development of a shared risk-assessment framework to enhance patient safety by mitigating medical device cybersecurity risk</a:t>
            </a:r>
          </a:p>
          <a:p>
            <a:pPr lvl="1"/>
            <a:r>
              <a:rPr lang="en-US" sz="1800" dirty="0" smtClean="0"/>
              <a:t>MITRE is helping FDA shape and implement this vision</a:t>
            </a:r>
          </a:p>
          <a:p>
            <a:r>
              <a:rPr lang="en-US" sz="1800" dirty="0" smtClean="0"/>
              <a:t>Spurred </a:t>
            </a:r>
            <a:r>
              <a:rPr lang="en-US" sz="1800" dirty="0"/>
              <a:t>by</a:t>
            </a:r>
          </a:p>
          <a:p>
            <a:pPr lvl="1"/>
            <a:r>
              <a:rPr lang="en-US" sz="1800" dirty="0"/>
              <a:t>2013 disclosure of medical device vulnerabilities</a:t>
            </a:r>
          </a:p>
          <a:p>
            <a:pPr lvl="1"/>
            <a:r>
              <a:rPr lang="en-US" sz="1800" dirty="0"/>
              <a:t>EO 13636 and PDD 21</a:t>
            </a:r>
          </a:p>
          <a:p>
            <a:r>
              <a:rPr lang="en-US" sz="1800" dirty="0"/>
              <a:t>Issued new pre-market and post-market cybersecurity medical device guidance</a:t>
            </a:r>
          </a:p>
          <a:p>
            <a:r>
              <a:rPr lang="en-US" sz="1800" dirty="0"/>
              <a:t>Convened the stakeholder community in workshops held in Oct 2014 and Jan 2016</a:t>
            </a:r>
          </a:p>
          <a:p>
            <a:pPr lvl="1"/>
            <a:r>
              <a:rPr lang="en-US" sz="1800" dirty="0"/>
              <a:t>Complete archives are online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Pie 4"/>
          <p:cNvSpPr/>
          <p:nvPr/>
        </p:nvSpPr>
        <p:spPr>
          <a:xfrm>
            <a:off x="7048354" y="1660700"/>
            <a:ext cx="4122714" cy="4007854"/>
          </a:xfrm>
          <a:prstGeom prst="pie">
            <a:avLst>
              <a:gd name="adj1" fmla="val 16200000"/>
              <a:gd name="adj2" fmla="val 0"/>
            </a:avLst>
          </a:prstGeom>
          <a:gradFill rotWithShape="0">
            <a:gsLst>
              <a:gs pos="23000">
                <a:srgbClr val="4ABBCA">
                  <a:lumMod val="23000"/>
                </a:srgbClr>
              </a:gs>
              <a:gs pos="100000">
                <a:srgbClr val="32C5E2"/>
              </a:gs>
            </a:gsLst>
            <a:lin ang="9000000" scaled="0"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Pie 4"/>
          <p:cNvSpPr/>
          <p:nvPr/>
        </p:nvSpPr>
        <p:spPr>
          <a:xfrm>
            <a:off x="9118544" y="2451671"/>
            <a:ext cx="1521478" cy="10973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18288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Stake Holder Collaboration</a:t>
            </a: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/>
              <a:t>Device Industry</a:t>
            </a: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/>
              <a:t>Healthcare Organizations</a:t>
            </a: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/>
              <a:t>Federal Partners</a:t>
            </a: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/>
              <a:t>Researchers &amp; Experts</a:t>
            </a:r>
          </a:p>
        </p:txBody>
      </p:sp>
      <p:sp>
        <p:nvSpPr>
          <p:cNvPr id="7" name="Pie 6"/>
          <p:cNvSpPr/>
          <p:nvPr/>
        </p:nvSpPr>
        <p:spPr>
          <a:xfrm>
            <a:off x="7106759" y="1795249"/>
            <a:ext cx="4122714" cy="4007854"/>
          </a:xfrm>
          <a:prstGeom prst="pie">
            <a:avLst>
              <a:gd name="adj1" fmla="val 0"/>
              <a:gd name="adj2" fmla="val 5400000"/>
            </a:avLst>
          </a:prstGeom>
          <a:gradFill rotWithShape="0">
            <a:gsLst>
              <a:gs pos="31000">
                <a:schemeClr val="tx2">
                  <a:lumMod val="37000"/>
                </a:schemeClr>
              </a:gs>
              <a:gs pos="82000">
                <a:schemeClr val="tx2"/>
              </a:gs>
            </a:gsLst>
            <a:lin ang="13200000" scaled="0"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Pie 6"/>
          <p:cNvSpPr/>
          <p:nvPr/>
        </p:nvSpPr>
        <p:spPr>
          <a:xfrm>
            <a:off x="9213269" y="3875039"/>
            <a:ext cx="1521478" cy="10973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65760" rIns="182880" bIns="0" numCol="1" spcCol="1270" anchor="ctr" anchorCtr="0">
            <a:noAutofit/>
          </a:bodyPr>
          <a:lstStyle/>
          <a:p>
            <a:pPr algn="ctr" defTabSz="622300">
              <a:spcBef>
                <a:spcPct val="0"/>
              </a:spcBef>
              <a:spcAft>
                <a:spcPct val="35000"/>
              </a:spcAft>
            </a:pPr>
            <a:r>
              <a:rPr lang="en-US" sz="1200" b="1" dirty="0"/>
              <a:t>Enable a platform for maintaining Cybersecurity Awareness – Intentional and unintentional threats</a:t>
            </a:r>
          </a:p>
        </p:txBody>
      </p:sp>
      <p:sp>
        <p:nvSpPr>
          <p:cNvPr id="9" name="Pie 8"/>
          <p:cNvSpPr/>
          <p:nvPr/>
        </p:nvSpPr>
        <p:spPr>
          <a:xfrm>
            <a:off x="6909948" y="1795250"/>
            <a:ext cx="4122714" cy="4007854"/>
          </a:xfrm>
          <a:prstGeom prst="pie">
            <a:avLst>
              <a:gd name="adj1" fmla="val 5400000"/>
              <a:gd name="adj2" fmla="val 10800000"/>
            </a:avLst>
          </a:prstGeom>
          <a:gradFill rotWithShape="0">
            <a:gsLst>
              <a:gs pos="25000">
                <a:schemeClr val="accent2">
                  <a:lumMod val="25000"/>
                </a:schemeClr>
              </a:gs>
              <a:gs pos="100000">
                <a:srgbClr val="C48531"/>
              </a:gs>
            </a:gsLst>
            <a:lin ang="17400000" scaled="0"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Pie 8"/>
          <p:cNvSpPr/>
          <p:nvPr/>
        </p:nvSpPr>
        <p:spPr>
          <a:xfrm>
            <a:off x="7449827" y="3875039"/>
            <a:ext cx="1521478" cy="10973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b="1" dirty="0"/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dirty="0"/>
              <a:t>Regulatory Clarity</a:t>
            </a: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/>
              <a:t>Premarket expectations</a:t>
            </a: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/>
              <a:t>Post market expectations</a:t>
            </a:r>
          </a:p>
        </p:txBody>
      </p:sp>
      <p:sp>
        <p:nvSpPr>
          <p:cNvPr id="11" name="Pie 10"/>
          <p:cNvSpPr/>
          <p:nvPr/>
        </p:nvSpPr>
        <p:spPr>
          <a:xfrm>
            <a:off x="6909948" y="1660700"/>
            <a:ext cx="4122714" cy="4007854"/>
          </a:xfrm>
          <a:prstGeom prst="pie">
            <a:avLst>
              <a:gd name="adj1" fmla="val 10800000"/>
              <a:gd name="adj2" fmla="val 16200000"/>
            </a:avLst>
          </a:prstGeom>
          <a:gradFill rotWithShape="0">
            <a:gsLst>
              <a:gs pos="100000">
                <a:srgbClr val="A3B32A">
                  <a:lumMod val="94000"/>
                  <a:lumOff val="6000"/>
                </a:srgbClr>
              </a:gs>
              <a:gs pos="32000">
                <a:schemeClr val="accent4">
                  <a:lumMod val="37000"/>
                </a:schemeClr>
              </a:gs>
            </a:gsLst>
            <a:lin ang="3000000" scaled="0"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Pie 10"/>
          <p:cNvSpPr/>
          <p:nvPr/>
        </p:nvSpPr>
        <p:spPr>
          <a:xfrm>
            <a:off x="7322710" y="2491376"/>
            <a:ext cx="1521478" cy="10973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274320" numCol="1" spcCol="1270" anchor="ctr" anchorCtr="0">
            <a:noAutofit/>
          </a:bodyPr>
          <a:lstStyle/>
          <a:p>
            <a:pPr algn="ctr" defTabSz="666750">
              <a:spcBef>
                <a:spcPct val="0"/>
              </a:spcBef>
              <a:spcAft>
                <a:spcPct val="35000"/>
              </a:spcAft>
            </a:pPr>
            <a:r>
              <a:rPr lang="en-US" sz="1500" b="1" dirty="0"/>
              <a:t>Post Market Surveillance</a:t>
            </a:r>
          </a:p>
        </p:txBody>
      </p:sp>
      <p:sp>
        <p:nvSpPr>
          <p:cNvPr id="13" name="Circular Arrow 12"/>
          <p:cNvSpPr/>
          <p:nvPr/>
        </p:nvSpPr>
        <p:spPr>
          <a:xfrm>
            <a:off x="6793138" y="1412595"/>
            <a:ext cx="4633145" cy="4504064"/>
          </a:xfrm>
          <a:prstGeom prst="circularArrow">
            <a:avLst>
              <a:gd name="adj1" fmla="val 5085"/>
              <a:gd name="adj2" fmla="val 327528"/>
              <a:gd name="adj3" fmla="val 21272472"/>
              <a:gd name="adj4" fmla="val 16200000"/>
              <a:gd name="adj5" fmla="val 5932"/>
            </a:avLst>
          </a:prstGeom>
          <a:gradFill rotWithShape="0">
            <a:gsLst>
              <a:gs pos="0">
                <a:srgbClr val="32C5E2">
                  <a:lumMod val="74000"/>
                </a:srgbClr>
              </a:gs>
              <a:gs pos="100000">
                <a:srgbClr val="32C5E2">
                  <a:lumMod val="55000"/>
                </a:srgbClr>
              </a:gs>
            </a:gsLst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Circular Arrow 13"/>
          <p:cNvSpPr/>
          <p:nvPr/>
        </p:nvSpPr>
        <p:spPr>
          <a:xfrm>
            <a:off x="6793138" y="1547144"/>
            <a:ext cx="4633145" cy="4504064"/>
          </a:xfrm>
          <a:prstGeom prst="circularArrow">
            <a:avLst>
              <a:gd name="adj1" fmla="val 5085"/>
              <a:gd name="adj2" fmla="val 327528"/>
              <a:gd name="adj3" fmla="val 5072472"/>
              <a:gd name="adj4" fmla="val 0"/>
              <a:gd name="adj5" fmla="val 5932"/>
            </a:avLst>
          </a:prstGeom>
          <a:gradFill rotWithShape="0">
            <a:gsLst>
              <a:gs pos="0">
                <a:schemeClr val="tx2"/>
              </a:gs>
              <a:gs pos="80000">
                <a:schemeClr val="accent1">
                  <a:tint val="60000"/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tint val="60000"/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Circular Arrow 14"/>
          <p:cNvSpPr/>
          <p:nvPr/>
        </p:nvSpPr>
        <p:spPr>
          <a:xfrm>
            <a:off x="6654733" y="1547144"/>
            <a:ext cx="4633145" cy="4504064"/>
          </a:xfrm>
          <a:prstGeom prst="circularArrow">
            <a:avLst>
              <a:gd name="adj1" fmla="val 5085"/>
              <a:gd name="adj2" fmla="val 327528"/>
              <a:gd name="adj3" fmla="val 10472472"/>
              <a:gd name="adj4" fmla="val 5400000"/>
              <a:gd name="adj5" fmla="val 5932"/>
            </a:avLst>
          </a:prstGeom>
          <a:gradFill rotWithShape="0">
            <a:gsLst>
              <a:gs pos="0">
                <a:srgbClr val="DC973A"/>
              </a:gs>
              <a:gs pos="100000">
                <a:srgbClr val="DC973A">
                  <a:lumMod val="81000"/>
                </a:srgbClr>
              </a:gs>
            </a:gsLst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Circular Arrow 15"/>
          <p:cNvSpPr/>
          <p:nvPr/>
        </p:nvSpPr>
        <p:spPr>
          <a:xfrm>
            <a:off x="6654733" y="1412595"/>
            <a:ext cx="4633145" cy="4504064"/>
          </a:xfrm>
          <a:prstGeom prst="circularArrow">
            <a:avLst>
              <a:gd name="adj1" fmla="val 5085"/>
              <a:gd name="adj2" fmla="val 327528"/>
              <a:gd name="adj3" fmla="val 15872472"/>
              <a:gd name="adj4" fmla="val 10800000"/>
              <a:gd name="adj5" fmla="val 5932"/>
            </a:avLst>
          </a:prstGeom>
          <a:gradFill rotWithShape="0">
            <a:gsLst>
              <a:gs pos="0">
                <a:schemeClr val="accent4">
                  <a:lumMod val="50000"/>
                </a:schemeClr>
              </a:gs>
              <a:gs pos="100000">
                <a:srgbClr val="C4CF33"/>
              </a:gs>
            </a:gsLst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4705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Abbreviations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CIA – Confidentiality, Integrity, Availability</a:t>
            </a:r>
          </a:p>
          <a:p>
            <a:r>
              <a:rPr lang="en-US" dirty="0" smtClean="0"/>
              <a:t>CVE – Common Vulnerabilities and Exposures</a:t>
            </a:r>
          </a:p>
          <a:p>
            <a:r>
              <a:rPr lang="en-US" dirty="0" smtClean="0"/>
              <a:t>CVSS – Common Vulnerability Scoring System</a:t>
            </a:r>
          </a:p>
          <a:p>
            <a:r>
              <a:rPr lang="en-US" dirty="0" smtClean="0"/>
              <a:t>CWE – Common Weakness Enumeration</a:t>
            </a:r>
          </a:p>
          <a:p>
            <a:r>
              <a:rPr lang="en-US" dirty="0" smtClean="0"/>
              <a:t>CWSS – Common Weakness Scoring System</a:t>
            </a:r>
          </a:p>
          <a:p>
            <a:r>
              <a:rPr lang="en-US" dirty="0" smtClean="0"/>
              <a:t>CWRAF – Common Weakness Risk Assessment Framework</a:t>
            </a:r>
          </a:p>
          <a:p>
            <a:r>
              <a:rPr lang="en-US" dirty="0" smtClean="0"/>
              <a:t>ECP – Essential Clinical Performance</a:t>
            </a:r>
          </a:p>
          <a:p>
            <a:r>
              <a:rPr lang="en-US" dirty="0" smtClean="0"/>
              <a:t>ICS-CERT – Industrial Control Systems Computer </a:t>
            </a:r>
            <a:r>
              <a:rPr lang="en-US" dirty="0" err="1" smtClean="0"/>
              <a:t>Emergenct</a:t>
            </a:r>
            <a:r>
              <a:rPr lang="en-US" dirty="0" smtClean="0"/>
              <a:t> Response Team</a:t>
            </a:r>
          </a:p>
          <a:p>
            <a:r>
              <a:rPr lang="en-US" dirty="0" smtClean="0"/>
              <a:t>STPA – Systems-Theoretic Process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25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4218"/>
            <a:ext cx="9144000" cy="563562"/>
          </a:xfrm>
        </p:spPr>
        <p:txBody>
          <a:bodyPr>
            <a:noAutofit/>
          </a:bodyPr>
          <a:lstStyle/>
          <a:p>
            <a:r>
              <a:rPr lang="en-US" sz="2800" dirty="0"/>
              <a:t>Calculating CWSS Impact Weights</a:t>
            </a:r>
          </a:p>
        </p:txBody>
      </p:sp>
      <p:pic>
        <p:nvPicPr>
          <p:cNvPr id="4" name="Picture 3" descr="slid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22074"/>
            <a:ext cx="91440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78963" y="2726871"/>
            <a:ext cx="10407561" cy="3931703"/>
          </a:xfrm>
          <a:prstGeom prst="rect">
            <a:avLst/>
          </a:prstGeom>
          <a:noFill/>
        </p:spPr>
        <p:txBody>
          <a:bodyPr vert="horz" lIns="182880" tIns="91440" rIns="91440" bIns="91440" rtlCol="0">
            <a:noAutofit/>
          </a:bodyPr>
          <a:lstStyle>
            <a:lvl1pPr marL="231769" indent="-231769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5926" indent="-228594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47695" indent="-231769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30262" indent="-228594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19180" indent="-228594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60000"/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8098" indent="-228594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Helvetica LT Std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Aft>
                <a:spcPts val="1000"/>
              </a:spcAft>
              <a:buClr>
                <a:schemeClr val="bg2">
                  <a:lumMod val="50000"/>
                </a:schemeClr>
              </a:buClr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Three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tool types</a:t>
            </a:r>
          </a:p>
          <a:p>
            <a:pPr lvl="1">
              <a:lnSpc>
                <a:spcPts val="2200"/>
              </a:lnSpc>
              <a:spcAft>
                <a:spcPts val="1000"/>
              </a:spcAft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Clinical outcome assessment</a:t>
            </a:r>
          </a:p>
          <a:p>
            <a:pPr lvl="1">
              <a:lnSpc>
                <a:spcPts val="2200"/>
              </a:lnSpc>
              <a:spcAft>
                <a:spcPts val="1000"/>
              </a:spcAft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Biomarker test</a:t>
            </a:r>
          </a:p>
          <a:p>
            <a:pPr lvl="1">
              <a:lnSpc>
                <a:spcPts val="2200"/>
              </a:lnSpc>
              <a:spcAft>
                <a:spcPts val="1000"/>
              </a:spcAft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Nonclinical assessment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model</a:t>
            </a:r>
          </a:p>
          <a:p>
            <a:pPr marL="0" indent="0">
              <a:lnSpc>
                <a:spcPts val="2200"/>
              </a:lnSpc>
              <a:spcAft>
                <a:spcPts val="1000"/>
              </a:spcAft>
              <a:buClr>
                <a:schemeClr val="bg2">
                  <a:lumMod val="50000"/>
                </a:schemeClr>
              </a:buClr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Qualification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package</a:t>
            </a:r>
          </a:p>
          <a:p>
            <a:pPr lvl="1">
              <a:lnSpc>
                <a:spcPts val="2200"/>
              </a:lnSpc>
              <a:spcAft>
                <a:spcPts val="1000"/>
              </a:spcAft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Description of the tool</a:t>
            </a:r>
          </a:p>
          <a:p>
            <a:pPr lvl="1">
              <a:lnSpc>
                <a:spcPts val="2200"/>
              </a:lnSpc>
              <a:spcAft>
                <a:spcPts val="1000"/>
              </a:spcAft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Context of use</a:t>
            </a:r>
          </a:p>
          <a:p>
            <a:pPr lvl="1">
              <a:lnSpc>
                <a:spcPts val="2200"/>
              </a:lnSpc>
              <a:spcAft>
                <a:spcPts val="1000"/>
              </a:spcAft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Strength of evidence</a:t>
            </a:r>
          </a:p>
          <a:p>
            <a:pPr lvl="1">
              <a:lnSpc>
                <a:spcPts val="2200"/>
              </a:lnSpc>
              <a:spcAft>
                <a:spcPts val="1000"/>
              </a:spcAft>
              <a:buClr>
                <a:schemeClr val="bg2">
                  <a:lumMod val="50000"/>
                </a:schemeClr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Assessment of advantage and disadvantages of qualifying the tool</a:t>
            </a:r>
          </a:p>
        </p:txBody>
      </p:sp>
      <p:pic>
        <p:nvPicPr>
          <p:cNvPr id="1028" name="Picture 4" descr="https://simcon.upc.edu/en/homepage-images/confinedsolu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994" y="4333664"/>
            <a:ext cx="1392327" cy="14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etertiwell.com/wp-content/uploads/2015/08/bigstock-Laboratory-glassware-with-liqu-1475286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606" y="3817184"/>
            <a:ext cx="1896530" cy="119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82435"/>
            <a:ext cx="10972800" cy="868363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</a:pPr>
            <a:r>
              <a:rPr lang="en-US" dirty="0" smtClean="0">
                <a:latin typeface="+mj-lt"/>
              </a:rPr>
              <a:t>… and qualify it as a Medical Device Development Tool (MDDT)</a:t>
            </a:r>
            <a:endParaRPr lang="en-US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959" y="2917550"/>
            <a:ext cx="2081041" cy="12139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6610" y="-3675034"/>
            <a:ext cx="10809333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Aft>
                <a:spcPts val="1200"/>
              </a:spcAft>
              <a:buClr>
                <a:schemeClr val="bg2">
                  <a:lumMod val="50000"/>
                </a:schemeClr>
              </a:buClr>
            </a:pPr>
            <a:r>
              <a:rPr lang="en-US" sz="2100" b="1" dirty="0"/>
              <a:t>MDDTs are scientifically validated tools that can “facilitate the scientific evaluation and assessment of a medical device by providing a more efficient and predictable means for collecting the necessary information to make regulatory assessments.”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831890" y="1441626"/>
            <a:ext cx="10963599" cy="1219985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</a:rPr>
              <a:t>MDDTs are scientifically validated tools that can “facilitate the scientific evaluation and assessment of a medical device by providing a more efficient and predictable means for collecting the necessary information to make regulatory assessments</a:t>
            </a:r>
            <a:r>
              <a:rPr lang="en-US" sz="2100" dirty="0" smtClean="0">
                <a:solidFill>
                  <a:schemeClr val="bg1"/>
                </a:solidFill>
              </a:rPr>
              <a:t>.”</a:t>
            </a:r>
            <a:endParaRPr lang="en-US" sz="21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50899" y="2945725"/>
            <a:ext cx="2992943" cy="1277"/>
          </a:xfrm>
          <a:prstGeom prst="line">
            <a:avLst/>
          </a:prstGeom>
          <a:ln w="38100" cap="rnd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6486524" y="2832100"/>
            <a:ext cx="4600576" cy="3048000"/>
          </a:xfrm>
          <a:custGeom>
            <a:avLst/>
            <a:gdLst>
              <a:gd name="connsiteX0" fmla="*/ 1266092 w 1274885"/>
              <a:gd name="connsiteY0" fmla="*/ 0 h 5715000"/>
              <a:gd name="connsiteX1" fmla="*/ 1266092 w 1274885"/>
              <a:gd name="connsiteY1" fmla="*/ 0 h 5715000"/>
              <a:gd name="connsiteX2" fmla="*/ 0 w 1274885"/>
              <a:gd name="connsiteY2" fmla="*/ 0 h 5715000"/>
              <a:gd name="connsiteX3" fmla="*/ 0 w 1274885"/>
              <a:gd name="connsiteY3" fmla="*/ 5715000 h 5715000"/>
              <a:gd name="connsiteX4" fmla="*/ 1274885 w 1274885"/>
              <a:gd name="connsiteY4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4885" h="5715000">
                <a:moveTo>
                  <a:pt x="1266092" y="0"/>
                </a:moveTo>
                <a:lnTo>
                  <a:pt x="1266092" y="0"/>
                </a:lnTo>
                <a:lnTo>
                  <a:pt x="0" y="0"/>
                </a:lnTo>
                <a:lnTo>
                  <a:pt x="0" y="5715000"/>
                </a:lnTo>
                <a:lnTo>
                  <a:pt x="1274885" y="5715000"/>
                </a:lnTo>
              </a:path>
            </a:pathLst>
          </a:custGeom>
          <a:ln w="38100" cap="rnd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to FDA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Developing the context of use</a:t>
            </a:r>
          </a:p>
          <a:p>
            <a:pPr lvl="1"/>
            <a:r>
              <a:rPr lang="en-US" smtClean="0"/>
              <a:t>General framework with specialized vignettes</a:t>
            </a:r>
          </a:p>
          <a:p>
            <a:pPr lvl="2"/>
            <a:r>
              <a:rPr lang="en-US" smtClean="0"/>
              <a:t>Initial focus on infusion pumps</a:t>
            </a:r>
          </a:p>
          <a:p>
            <a:pPr lvl="1"/>
            <a:r>
              <a:rPr lang="en-US" smtClean="0"/>
              <a:t>Use in post-market setting when vulnerabilities are discovered by manufacturers or third parties</a:t>
            </a:r>
          </a:p>
          <a:p>
            <a:pPr lvl="1"/>
            <a:r>
              <a:rPr lang="en-US" smtClean="0"/>
              <a:t>FDA and public health impact</a:t>
            </a:r>
          </a:p>
          <a:p>
            <a:pPr lvl="2"/>
            <a:r>
              <a:rPr lang="en-US" smtClean="0"/>
              <a:t>Manufacturers and third parties have a shared framework for assessing severity of vulnerabilities</a:t>
            </a:r>
          </a:p>
          <a:p>
            <a:pPr lvl="2"/>
            <a:r>
              <a:rPr lang="en-US" smtClean="0"/>
              <a:t>FDA and manufacturers triage vulnerabilities based on ECP</a:t>
            </a:r>
          </a:p>
          <a:p>
            <a:pPr lvl="2"/>
            <a:r>
              <a:rPr lang="en-US" smtClean="0"/>
              <a:t>Reduce sensationalism and reassure public of device safety</a:t>
            </a:r>
          </a:p>
          <a:p>
            <a:r>
              <a:rPr lang="en-US" smtClean="0"/>
              <a:t>Reaching out to community to develop vignettes</a:t>
            </a:r>
          </a:p>
          <a:p>
            <a:pPr lvl="1"/>
            <a:r>
              <a:rPr lang="en-US" smtClean="0"/>
              <a:t>Small initial group drawn from device manufacturers, healthcare delivery organizations, cybersecurity researchers, ICS-CERT, FDA</a:t>
            </a:r>
          </a:p>
          <a:p>
            <a:pPr lvl="1"/>
            <a:r>
              <a:rPr lang="en-US" smtClean="0"/>
              <a:t>Larger group for feedback</a:t>
            </a:r>
          </a:p>
          <a:p>
            <a:r>
              <a:rPr lang="en-US" smtClean="0"/>
              <a:t>Collaboration with MDISS/NH-ISAC MDVISI effort</a:t>
            </a:r>
          </a:p>
          <a:p>
            <a:pPr lvl="1"/>
            <a:r>
              <a:rPr lang="en-US" smtClean="0"/>
              <a:t>Evolving MDRAP to crowd source information about devices</a:t>
            </a:r>
          </a:p>
          <a:p>
            <a:pPr lvl="2"/>
            <a:r>
              <a:rPr lang="en-US" smtClean="0"/>
              <a:t>This work can both inform the data collection and use the data to aid in analysis of technical impacts and compensating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AHRQ Patient Harm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Version 1.1</a:t>
            </a:r>
            <a:endParaRPr lang="en-US" dirty="0"/>
          </a:p>
          <a:p>
            <a:pPr lvl="1"/>
            <a:r>
              <a:rPr lang="en-US" dirty="0" smtClean="0"/>
              <a:t>Death</a:t>
            </a:r>
            <a:endParaRPr lang="en-US" dirty="0"/>
          </a:p>
          <a:p>
            <a:pPr lvl="1"/>
            <a:r>
              <a:rPr lang="en-US" dirty="0" smtClean="0"/>
              <a:t>Severe </a:t>
            </a:r>
            <a:r>
              <a:rPr lang="en-US" dirty="0"/>
              <a:t>Permanent harm</a:t>
            </a:r>
          </a:p>
          <a:p>
            <a:pPr lvl="1"/>
            <a:r>
              <a:rPr lang="en-US" dirty="0" smtClean="0"/>
              <a:t>Permanent </a:t>
            </a:r>
            <a:r>
              <a:rPr lang="en-US" dirty="0"/>
              <a:t>harm</a:t>
            </a:r>
          </a:p>
          <a:p>
            <a:pPr lvl="1"/>
            <a:r>
              <a:rPr lang="en-US" dirty="0" smtClean="0"/>
              <a:t>Temporary </a:t>
            </a:r>
            <a:r>
              <a:rPr lang="en-US" dirty="0"/>
              <a:t>harm</a:t>
            </a:r>
          </a:p>
          <a:p>
            <a:pPr lvl="1"/>
            <a:r>
              <a:rPr lang="en-US" dirty="0" smtClean="0"/>
              <a:t>Additional </a:t>
            </a:r>
            <a:r>
              <a:rPr lang="en-US" dirty="0"/>
              <a:t>treatment</a:t>
            </a:r>
          </a:p>
          <a:p>
            <a:pPr lvl="1"/>
            <a:r>
              <a:rPr lang="en-US" dirty="0" smtClean="0"/>
              <a:t>Emotional </a:t>
            </a:r>
            <a:r>
              <a:rPr lang="en-US" dirty="0"/>
              <a:t>distress or inconvenience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harm</a:t>
            </a:r>
          </a:p>
          <a:p>
            <a:r>
              <a:rPr lang="en-US" dirty="0" smtClean="0"/>
              <a:t>Version 1.2 – Temporal elements moved to a separate dimension</a:t>
            </a:r>
          </a:p>
          <a:p>
            <a:pPr lvl="1"/>
            <a:r>
              <a:rPr lang="en-US" dirty="0"/>
              <a:t>Death</a:t>
            </a:r>
          </a:p>
          <a:p>
            <a:pPr lvl="1"/>
            <a:r>
              <a:rPr lang="en-US" dirty="0" smtClean="0"/>
              <a:t>Severe </a:t>
            </a:r>
            <a:r>
              <a:rPr lang="en-US" dirty="0"/>
              <a:t>harm</a:t>
            </a:r>
          </a:p>
          <a:p>
            <a:pPr lvl="1"/>
            <a:r>
              <a:rPr lang="en-US" dirty="0" smtClean="0"/>
              <a:t>Moderate </a:t>
            </a:r>
            <a:r>
              <a:rPr lang="en-US" dirty="0"/>
              <a:t>harm</a:t>
            </a:r>
          </a:p>
          <a:p>
            <a:pPr lvl="1"/>
            <a:r>
              <a:rPr lang="en-US" dirty="0" smtClean="0"/>
              <a:t>Mild </a:t>
            </a:r>
            <a:r>
              <a:rPr lang="en-US" dirty="0"/>
              <a:t>harm</a:t>
            </a:r>
          </a:p>
          <a:p>
            <a:pPr lvl="1"/>
            <a:r>
              <a:rPr lang="en-US" dirty="0" smtClean="0"/>
              <a:t>No harm</a:t>
            </a:r>
          </a:p>
          <a:p>
            <a:r>
              <a:rPr lang="en-US" dirty="0"/>
              <a:t>https://pso.ahrq.gov</a:t>
            </a:r>
            <a:r>
              <a:rPr lang="en-US" dirty="0" smtClean="0"/>
              <a:t>/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1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Problem: Different Perspectives of Vulnerabilities and their Severity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4" y="3146483"/>
            <a:ext cx="1447297" cy="963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12" y="1444344"/>
            <a:ext cx="1323371" cy="853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351" y="2512955"/>
            <a:ext cx="1361902" cy="914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23" y="4685776"/>
            <a:ext cx="907287" cy="947249"/>
          </a:xfrm>
          <a:prstGeom prst="rect">
            <a:avLst/>
          </a:prstGeom>
        </p:spPr>
      </p:pic>
      <p:pic>
        <p:nvPicPr>
          <p:cNvPr id="7" name="Picture 2" descr="C:\Users\pc\AppData\Local\Microsoft\Windows\Temporary Internet Files\Content.IE5\DUTMST9Q\MP90044243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67" y="3598656"/>
            <a:ext cx="1367616" cy="91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322156" y="1890419"/>
            <a:ext cx="1397195" cy="13774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294588" y="2938696"/>
            <a:ext cx="1424763" cy="476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3"/>
            <a:endCxn id="7" idx="1"/>
          </p:cNvCxnSpPr>
          <p:nvPr/>
        </p:nvCxnSpPr>
        <p:spPr>
          <a:xfrm>
            <a:off x="2299451" y="3628281"/>
            <a:ext cx="1380516" cy="4262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1"/>
          </p:cNvCxnSpPr>
          <p:nvPr/>
        </p:nvCxnSpPr>
        <p:spPr>
          <a:xfrm>
            <a:off x="2317254" y="3850152"/>
            <a:ext cx="1692469" cy="13092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70"/>
          <p:cNvSpPr txBox="1">
            <a:spLocks/>
          </p:cNvSpPr>
          <p:nvPr/>
        </p:nvSpPr>
        <p:spPr>
          <a:xfrm>
            <a:off x="5305164" y="2430264"/>
            <a:ext cx="2964384" cy="1041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en-US" dirty="0" smtClean="0"/>
              <a:t>Device Manufacturer</a:t>
            </a:r>
          </a:p>
          <a:p>
            <a:pPr lvl="1" fontAlgn="auto">
              <a:lnSpc>
                <a:spcPct val="100000"/>
              </a:lnSpc>
            </a:pPr>
            <a:r>
              <a:rPr lang="en-US" b="0" dirty="0" smtClean="0"/>
              <a:t>Do I need to patch it now or can I wait for the next upgrade?</a:t>
            </a:r>
            <a:endParaRPr lang="en-US" b="0" dirty="0"/>
          </a:p>
        </p:txBody>
      </p:sp>
      <p:sp>
        <p:nvSpPr>
          <p:cNvPr id="13" name="Content Placeholder 70"/>
          <p:cNvSpPr txBox="1">
            <a:spLocks/>
          </p:cNvSpPr>
          <p:nvPr/>
        </p:nvSpPr>
        <p:spPr>
          <a:xfrm>
            <a:off x="5305164" y="3628280"/>
            <a:ext cx="2964384" cy="1041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en-US" sz="2200" dirty="0" smtClean="0"/>
              <a:t>Healthcare Provider</a:t>
            </a:r>
          </a:p>
          <a:p>
            <a:pPr lvl="1" fontAlgn="auto">
              <a:lnSpc>
                <a:spcPct val="100000"/>
              </a:lnSpc>
            </a:pPr>
            <a:r>
              <a:rPr lang="en-US" b="0" dirty="0" smtClean="0"/>
              <a:t>Are there compensating controls or do I have to unplug it from the net?</a:t>
            </a:r>
            <a:endParaRPr lang="en-US" b="0" dirty="0"/>
          </a:p>
        </p:txBody>
      </p:sp>
      <p:sp>
        <p:nvSpPr>
          <p:cNvPr id="14" name="Content Placeholder 70"/>
          <p:cNvSpPr txBox="1">
            <a:spLocks/>
          </p:cNvSpPr>
          <p:nvPr/>
        </p:nvSpPr>
        <p:spPr>
          <a:xfrm>
            <a:off x="5305163" y="4704039"/>
            <a:ext cx="3146053" cy="1041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en-US" dirty="0" smtClean="0"/>
              <a:t>Patient</a:t>
            </a:r>
          </a:p>
          <a:p>
            <a:pPr lvl="1" fontAlgn="auto">
              <a:lnSpc>
                <a:spcPct val="100000"/>
              </a:lnSpc>
            </a:pPr>
            <a:r>
              <a:rPr lang="en-US" b="0" dirty="0" smtClean="0"/>
              <a:t>Should I refuse treatment with this device?</a:t>
            </a:r>
            <a:endParaRPr lang="en-US" b="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294588" y="4065174"/>
            <a:ext cx="1972716" cy="2046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70"/>
          <p:cNvSpPr txBox="1">
            <a:spLocks/>
          </p:cNvSpPr>
          <p:nvPr/>
        </p:nvSpPr>
        <p:spPr>
          <a:xfrm>
            <a:off x="5280933" y="5721057"/>
            <a:ext cx="3170284" cy="104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515938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747713" indent="-2317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en-US" sz="1700" dirty="0" smtClean="0"/>
              <a:t>FDA</a:t>
            </a:r>
          </a:p>
          <a:p>
            <a:pPr lvl="1" fontAlgn="auto">
              <a:lnSpc>
                <a:spcPct val="100000"/>
              </a:lnSpc>
            </a:pPr>
            <a:r>
              <a:rPr lang="en-US" sz="1600" b="0" dirty="0" smtClean="0"/>
              <a:t>Do we need to take action?</a:t>
            </a:r>
            <a:endParaRPr lang="en-US" sz="1600" b="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67" y="5873830"/>
            <a:ext cx="661686" cy="6327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Content Placeholder 70"/>
          <p:cNvSpPr txBox="1">
            <a:spLocks/>
          </p:cNvSpPr>
          <p:nvPr/>
        </p:nvSpPr>
        <p:spPr>
          <a:xfrm>
            <a:off x="5305164" y="1392949"/>
            <a:ext cx="2964384" cy="104141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31769" indent="-231769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5926" indent="-228594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47695" indent="-231769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30262" indent="-228594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19180" indent="-228594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60000"/>
              <a:buFont typeface="Wingdings" pitchFamily="2" charset="2"/>
              <a:buChar char="q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08098" indent="-228594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Helvetica LT Std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Vulnerability Researcher</a:t>
            </a:r>
          </a:p>
          <a:p>
            <a:pPr lvl="1"/>
            <a:r>
              <a:rPr lang="en-US" dirty="0" smtClean="0"/>
              <a:t>This is bad and you have to fix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49556"/>
            <a:ext cx="10972800" cy="868363"/>
          </a:xfrm>
        </p:spPr>
        <p:txBody>
          <a:bodyPr/>
          <a:lstStyle/>
          <a:p>
            <a:r>
              <a:rPr lang="en-US" dirty="0" smtClean="0"/>
              <a:t>The Delicate Balance of Safety, Security, and Privacy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“Everything is a priority”</a:t>
            </a:r>
          </a:p>
          <a:p>
            <a:r>
              <a:rPr lang="en-US" sz="2400" dirty="0" smtClean="0"/>
              <a:t>Varying risks to patient, device, clinical environment</a:t>
            </a:r>
          </a:p>
          <a:p>
            <a:r>
              <a:rPr lang="en-US" sz="2400" dirty="0" smtClean="0"/>
              <a:t>Different regulatory requirements</a:t>
            </a:r>
          </a:p>
          <a:p>
            <a:r>
              <a:rPr lang="en-US" sz="2400" dirty="0" smtClean="0"/>
              <a:t>Different prioritization depending on context of risk assessment</a:t>
            </a:r>
          </a:p>
          <a:p>
            <a:r>
              <a:rPr lang="en-US" sz="2400" dirty="0" smtClean="0"/>
              <a:t>Each can interfere with the other</a:t>
            </a:r>
          </a:p>
          <a:p>
            <a:pPr lvl="1"/>
            <a:r>
              <a:rPr lang="en-US" sz="2400" dirty="0" smtClean="0"/>
              <a:t>Don’t want anti-virus to fire during surgery</a:t>
            </a:r>
          </a:p>
          <a:p>
            <a:pPr lvl="1"/>
            <a:r>
              <a:rPr lang="en-US" sz="2400" dirty="0" smtClean="0"/>
              <a:t>Security can erode privacy</a:t>
            </a:r>
          </a:p>
          <a:p>
            <a:r>
              <a:rPr lang="en-US" sz="2400" dirty="0" smtClean="0"/>
              <a:t>Our focus: safety and security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3" name="Oval 2"/>
          <p:cNvSpPr/>
          <p:nvPr/>
        </p:nvSpPr>
        <p:spPr>
          <a:xfrm>
            <a:off x="1356790" y="1780070"/>
            <a:ext cx="2648607" cy="2648607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444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71189" y="3104372"/>
            <a:ext cx="2648607" cy="2648607"/>
          </a:xfrm>
          <a:prstGeom prst="ellipse">
            <a:avLst/>
          </a:prstGeom>
          <a:solidFill>
            <a:schemeClr val="accent6">
              <a:lumMod val="75000"/>
              <a:alpha val="53000"/>
            </a:schemeClr>
          </a:solidFill>
          <a:ln w="444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185588" y="1780070"/>
            <a:ext cx="2648607" cy="2648607"/>
          </a:xfrm>
          <a:prstGeom prst="ellipse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  <a:ln w="444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318" y="2642707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ea typeface="Verdana" pitchFamily="34" charset="0"/>
                <a:cs typeface="Verdana" pitchFamily="34" charset="0"/>
              </a:rPr>
              <a:t>Security</a:t>
            </a:r>
            <a:endParaRPr lang="en-US" sz="24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060" y="4699938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ea typeface="Verdana" pitchFamily="34" charset="0"/>
                <a:cs typeface="Verdana" pitchFamily="34" charset="0"/>
              </a:rPr>
              <a:t>Privacy</a:t>
            </a:r>
            <a:endParaRPr lang="en-US" sz="24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9925" y="2642707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ea typeface="Verdana" pitchFamily="34" charset="0"/>
                <a:cs typeface="Verdana" pitchFamily="34" charset="0"/>
              </a:rPr>
              <a:t>Safety</a:t>
            </a:r>
            <a:endParaRPr lang="en-US" sz="24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2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Vulnerabilities and Scoring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Can be difficult to determine safety impact of a technical finding</a:t>
            </a:r>
          </a:p>
          <a:p>
            <a:pPr lvl="1"/>
            <a:r>
              <a:rPr lang="en-US" sz="2400" dirty="0" smtClean="0"/>
              <a:t>Safety regulations already require separation and indirect defense-in-depth</a:t>
            </a:r>
          </a:p>
          <a:p>
            <a:pPr lvl="1"/>
            <a:r>
              <a:rPr lang="en-US" sz="2400" dirty="0" smtClean="0"/>
              <a:t>Fail-safe operations</a:t>
            </a:r>
          </a:p>
          <a:p>
            <a:r>
              <a:rPr lang="en-US" sz="2400" dirty="0"/>
              <a:t>V</a:t>
            </a:r>
            <a:r>
              <a:rPr lang="en-US" sz="2400" dirty="0" smtClean="0"/>
              <a:t>ulnerable applications might not directly interact with physical actions</a:t>
            </a:r>
          </a:p>
          <a:p>
            <a:pPr lvl="1"/>
            <a:r>
              <a:rPr lang="en-US" sz="2400" dirty="0" smtClean="0"/>
              <a:t>Depends on the functionality and work/data flow</a:t>
            </a:r>
          </a:p>
          <a:p>
            <a:r>
              <a:rPr lang="en-US" sz="2400" dirty="0" smtClean="0"/>
              <a:t>Traditional information technology (IT) often prioritizes integrity and confidentiality over availability</a:t>
            </a:r>
          </a:p>
          <a:p>
            <a:r>
              <a:rPr lang="en-US" sz="2400" dirty="0" smtClean="0"/>
              <a:t>For patient safety, availability is often extremely important</a:t>
            </a:r>
          </a:p>
          <a:p>
            <a:pPr lvl="1"/>
            <a:r>
              <a:rPr lang="en-US" sz="2400" dirty="0" smtClean="0"/>
              <a:t>“You can’t reboot a patient”</a:t>
            </a:r>
          </a:p>
          <a:p>
            <a:r>
              <a:rPr lang="en-US" sz="2400" dirty="0" smtClean="0"/>
              <a:t>The clinical environment varies widely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054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Hospira</a:t>
            </a:r>
            <a:r>
              <a:rPr lang="en-US" dirty="0" smtClean="0"/>
              <a:t> </a:t>
            </a:r>
            <a:r>
              <a:rPr lang="en-US" dirty="0" err="1" smtClean="0"/>
              <a:t>LifeCare</a:t>
            </a:r>
            <a:r>
              <a:rPr lang="en-US" dirty="0" smtClean="0"/>
              <a:t> PCA Infusion 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Technical vulnerability(</a:t>
            </a:r>
            <a:r>
              <a:rPr lang="en-US" dirty="0" err="1" smtClean="0"/>
              <a:t>ies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Remote </a:t>
            </a:r>
            <a:r>
              <a:rPr lang="en-US" dirty="0"/>
              <a:t>telnet </a:t>
            </a:r>
            <a:r>
              <a:rPr lang="en-US" dirty="0" smtClean="0"/>
              <a:t>root access without password</a:t>
            </a:r>
          </a:p>
          <a:p>
            <a:pPr lvl="1"/>
            <a:r>
              <a:rPr lang="en-US" dirty="0" smtClean="0"/>
              <a:t>CVSSv2: 10.0 (ICS-CERT)</a:t>
            </a:r>
          </a:p>
          <a:p>
            <a:r>
              <a:rPr lang="en-US" dirty="0" smtClean="0"/>
              <a:t>Healthcare impact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hange </a:t>
            </a:r>
            <a:r>
              <a:rPr lang="en-US" dirty="0"/>
              <a:t>drug </a:t>
            </a:r>
            <a:r>
              <a:rPr lang="en-US" dirty="0" smtClean="0"/>
              <a:t>libraries, including min/max allowed dosage</a:t>
            </a:r>
          </a:p>
          <a:p>
            <a:pPr lvl="1"/>
            <a:r>
              <a:rPr lang="en-US" dirty="0" smtClean="0"/>
              <a:t>(unproven?) change actual dosage delivered</a:t>
            </a:r>
          </a:p>
          <a:p>
            <a:r>
              <a:rPr lang="en-US" dirty="0" smtClean="0"/>
              <a:t>Defense-in-depth: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uman </a:t>
            </a:r>
            <a:r>
              <a:rPr lang="en-US" dirty="0"/>
              <a:t>still needs to manually confirm dosage change</a:t>
            </a:r>
          </a:p>
          <a:p>
            <a:r>
              <a:rPr lang="en-US" dirty="0"/>
              <a:t>Environmental </a:t>
            </a:r>
            <a:r>
              <a:rPr lang="en-US" dirty="0" smtClean="0"/>
              <a:t>considerations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ump </a:t>
            </a:r>
            <a:r>
              <a:rPr lang="en-US" dirty="0"/>
              <a:t>may be on separate, “trusted” </a:t>
            </a:r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The vulnerable interface might not even be in use</a:t>
            </a:r>
          </a:p>
          <a:p>
            <a:r>
              <a:rPr lang="en-US" dirty="0" smtClean="0"/>
              <a:t>Scoring implications</a:t>
            </a:r>
          </a:p>
          <a:p>
            <a:pPr lvl="1"/>
            <a:r>
              <a:rPr lang="en-US" dirty="0" smtClean="0"/>
              <a:t>In a hospital performing due diligence, risk may be minimal</a:t>
            </a:r>
          </a:p>
          <a:p>
            <a:endParaRPr lang="en-US" dirty="0"/>
          </a:p>
          <a:p>
            <a:r>
              <a:rPr lang="en-US" dirty="0" smtClean="0"/>
              <a:t>References</a:t>
            </a:r>
          </a:p>
          <a:p>
            <a:pPr lvl="1"/>
            <a:r>
              <a:rPr lang="en-US" dirty="0"/>
              <a:t>https://</a:t>
            </a:r>
            <a:r>
              <a:rPr lang="en-US" dirty="0" smtClean="0"/>
              <a:t>ics-cert.us-cert.gov/advisories/ICSA-15-125-01B</a:t>
            </a:r>
          </a:p>
          <a:p>
            <a:pPr lvl="1"/>
            <a:r>
              <a:rPr lang="en-US" dirty="0" smtClean="0"/>
              <a:t> FDA notice for </a:t>
            </a:r>
            <a:r>
              <a:rPr lang="en-US" dirty="0" err="1" smtClean="0"/>
              <a:t>Symbiq</a:t>
            </a:r>
            <a:r>
              <a:rPr lang="en-US" dirty="0"/>
              <a:t> model: http://www.fda.gov/MedicalDevices/Safety/AlertsandNotices/ucm456815.htm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184" y="1915709"/>
            <a:ext cx="3004339" cy="300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BD/CareFusion </a:t>
            </a:r>
            <a:r>
              <a:rPr lang="en-US" dirty="0"/>
              <a:t>Pyxis </a:t>
            </a:r>
            <a:r>
              <a:rPr lang="en-US" dirty="0" err="1"/>
              <a:t>SupplyStation</a:t>
            </a:r>
            <a:r>
              <a:rPr lang="en-US" dirty="0"/>
              <a:t> (</a:t>
            </a:r>
            <a:r>
              <a:rPr lang="en-US" dirty="0" smtClean="0"/>
              <a:t>Drug Cabinet)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Not a regulated medical device, but important to the hospital</a:t>
            </a:r>
          </a:p>
          <a:p>
            <a:r>
              <a:rPr lang="en-US" dirty="0" smtClean="0"/>
              <a:t>Technical vulnerability: use of vulnerable 3</a:t>
            </a:r>
            <a:r>
              <a:rPr lang="en-US" baseline="30000" dirty="0" smtClean="0"/>
              <a:t>rd</a:t>
            </a:r>
            <a:r>
              <a:rPr lang="en-US" dirty="0" smtClean="0"/>
              <a:t>-party components</a:t>
            </a:r>
          </a:p>
          <a:p>
            <a:r>
              <a:rPr lang="en-US" dirty="0" smtClean="0"/>
              <a:t>Healthcare impact</a:t>
            </a:r>
          </a:p>
          <a:p>
            <a:pPr lvl="1"/>
            <a:r>
              <a:rPr lang="en-US" dirty="0" smtClean="0"/>
              <a:t>Unspecified; “compromise” the cabinet</a:t>
            </a:r>
          </a:p>
          <a:p>
            <a:pPr lvl="1"/>
            <a:r>
              <a:rPr lang="en-US" dirty="0" smtClean="0"/>
              <a:t>Open drug cabinet, steal drugs</a:t>
            </a:r>
          </a:p>
          <a:p>
            <a:r>
              <a:rPr lang="en-US" dirty="0" smtClean="0"/>
              <a:t>Defense-in-depth</a:t>
            </a:r>
          </a:p>
          <a:p>
            <a:pPr lvl="1"/>
            <a:r>
              <a:rPr lang="en-US" dirty="0" smtClean="0"/>
              <a:t>Manual keys can be used to open cabinet</a:t>
            </a:r>
          </a:p>
          <a:p>
            <a:r>
              <a:rPr lang="en-US" dirty="0" smtClean="0"/>
              <a:t>Environmental considerations</a:t>
            </a:r>
          </a:p>
          <a:p>
            <a:pPr lvl="1"/>
            <a:r>
              <a:rPr lang="en-US" dirty="0" smtClean="0"/>
              <a:t>Cabinet typically in physically-secured environment</a:t>
            </a:r>
          </a:p>
          <a:p>
            <a:pPr lvl="1"/>
            <a:r>
              <a:rPr lang="en-US" dirty="0" smtClean="0"/>
              <a:t>May be on isolated networks</a:t>
            </a:r>
          </a:p>
          <a:p>
            <a:r>
              <a:rPr lang="en-US" dirty="0" smtClean="0"/>
              <a:t>Scoring implications</a:t>
            </a:r>
          </a:p>
          <a:p>
            <a:pPr lvl="1"/>
            <a:r>
              <a:rPr lang="en-US" dirty="0" smtClean="0"/>
              <a:t>CVSS v3 might be a 10.0</a:t>
            </a:r>
          </a:p>
          <a:p>
            <a:pPr lvl="1"/>
            <a:r>
              <a:rPr lang="en-US" dirty="0" smtClean="0"/>
              <a:t>No direct risk to patient safety</a:t>
            </a:r>
          </a:p>
          <a:p>
            <a:pPr lvl="1"/>
            <a:r>
              <a:rPr lang="en-US" dirty="0" smtClean="0"/>
              <a:t>… but, delayed delivery of care possible?</a:t>
            </a:r>
          </a:p>
          <a:p>
            <a:pPr lvl="1"/>
            <a:endParaRPr lang="en-US" dirty="0"/>
          </a:p>
          <a:p>
            <a:r>
              <a:rPr lang="en-US" dirty="0" smtClean="0"/>
              <a:t>References</a:t>
            </a:r>
          </a:p>
          <a:p>
            <a:pPr lvl="1"/>
            <a:r>
              <a:rPr lang="en-US" dirty="0"/>
              <a:t>https://ics-cert.us-cert.gov/advisories/ICSMA-16-089-01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38" y="2273643"/>
            <a:ext cx="5199105" cy="278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8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Impacts in a Clinical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Prevent, modify, or delay:</a:t>
            </a:r>
          </a:p>
          <a:p>
            <a:pPr lvl="1"/>
            <a:r>
              <a:rPr lang="en-US" dirty="0" smtClean="0"/>
              <a:t>Therapy</a:t>
            </a:r>
          </a:p>
          <a:p>
            <a:pPr lvl="1"/>
            <a:r>
              <a:rPr lang="en-US" dirty="0" smtClean="0"/>
              <a:t>Diagnosis</a:t>
            </a:r>
          </a:p>
          <a:p>
            <a:pPr lvl="1"/>
            <a:r>
              <a:rPr lang="en-US" dirty="0" smtClean="0"/>
              <a:t>Monitoring and alerting</a:t>
            </a:r>
          </a:p>
          <a:p>
            <a:pPr lvl="1"/>
            <a:r>
              <a:rPr lang="en-US" dirty="0" smtClean="0"/>
              <a:t>Too much, too little, too fast, too slow, too early, too late, or not at all</a:t>
            </a:r>
          </a:p>
          <a:p>
            <a:r>
              <a:rPr lang="en-US" dirty="0" smtClean="0"/>
              <a:t>Reduce efficiency (more manual work)</a:t>
            </a:r>
          </a:p>
          <a:p>
            <a:r>
              <a:rPr lang="en-US" dirty="0" smtClean="0"/>
              <a:t>Pivot to the rest of the network</a:t>
            </a:r>
          </a:p>
          <a:p>
            <a:r>
              <a:rPr lang="en-US" dirty="0" smtClean="0"/>
              <a:t>Privacy loss</a:t>
            </a:r>
          </a:p>
          <a:p>
            <a:r>
              <a:rPr lang="en-US" dirty="0" smtClean="0"/>
              <a:t>Financial loss – billing, reimbursement</a:t>
            </a:r>
          </a:p>
          <a:p>
            <a:r>
              <a:rPr lang="en-US" dirty="0" smtClean="0"/>
              <a:t>Reputation damage</a:t>
            </a:r>
          </a:p>
          <a:p>
            <a:r>
              <a:rPr lang="en-US" dirty="0" smtClean="0"/>
              <a:t>Loss of faith in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98633"/>
      </p:ext>
    </p:extLst>
  </p:cSld>
  <p:clrMapOvr>
    <a:masterClrMapping/>
  </p:clrMapOvr>
</p:sld>
</file>

<file path=ppt/theme/theme1.xml><?xml version="1.0" encoding="utf-8"?>
<a:theme xmlns:a="http://schemas.openxmlformats.org/drawingml/2006/main" name="MITRE_template">
  <a:themeElements>
    <a:clrScheme name="MITRE_Corporate Palette">
      <a:dk1>
        <a:sysClr val="windowText" lastClr="000000"/>
      </a:dk1>
      <a:lt1>
        <a:sysClr val="window" lastClr="FFFFFF"/>
      </a:lt1>
      <a:dk2>
        <a:srgbClr val="005B94"/>
      </a:dk2>
      <a:lt2>
        <a:srgbClr val="DFE1DF"/>
      </a:lt2>
      <a:accent1>
        <a:srgbClr val="00B3DC"/>
      </a:accent1>
      <a:accent2>
        <a:srgbClr val="F7901E"/>
      </a:accent2>
      <a:accent3>
        <a:srgbClr val="FFE23C"/>
      </a:accent3>
      <a:accent4>
        <a:srgbClr val="BED131"/>
      </a:accent4>
      <a:accent5>
        <a:srgbClr val="C64227"/>
      </a:accent5>
      <a:accent6>
        <a:srgbClr val="FFFFFF"/>
      </a:accent6>
      <a:hlink>
        <a:srgbClr val="00B3DC"/>
      </a:hlink>
      <a:folHlink>
        <a:srgbClr val="800080"/>
      </a:folHlink>
    </a:clrScheme>
    <a:fontScheme name="MITRE Corpor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sz="1600">
            <a:ea typeface="Verdana" pitchFamily="34" charset="0"/>
            <a:cs typeface="Verdan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TRE_Template_16x9.pptx" id="{A194D138-B934-4AB4-9C58-C314F0B6E41C}" vid="{6431CF47-71B9-4BEC-81AF-927C219D3D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MITRE_Template_16x9</Template>
  <TotalTime>10263</TotalTime>
  <Words>2442</Words>
  <Application>Microsoft Office PowerPoint</Application>
  <PresentationFormat>Widescreen</PresentationFormat>
  <Paragraphs>487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Helvetica LT Std</vt:lpstr>
      <vt:lpstr>Times New Roman</vt:lpstr>
      <vt:lpstr>Verdana</vt:lpstr>
      <vt:lpstr>Wingdings</vt:lpstr>
      <vt:lpstr>MITRE_template</vt:lpstr>
      <vt:lpstr>Toward Consistent, Usable Security Risk Assessment of Medical Devices</vt:lpstr>
      <vt:lpstr>(In)security of Medical Devices</vt:lpstr>
      <vt:lpstr>FDA and Device Security</vt:lpstr>
      <vt:lpstr>Problem: Different Perspectives of Vulnerabilities and their Severity</vt:lpstr>
      <vt:lpstr>The Delicate Balance of Safety, Security, and Privacy</vt:lpstr>
      <vt:lpstr>Real-World Vulnerabilities and Scoring Challenges</vt:lpstr>
      <vt:lpstr>Example: Hospira LifeCare PCA Infusion Pump</vt:lpstr>
      <vt:lpstr>BD/CareFusion Pyxis SupplyStation (Drug Cabinet)</vt:lpstr>
      <vt:lpstr>High-Level Impacts in a Clinical Setting</vt:lpstr>
      <vt:lpstr>Environment Matters</vt:lpstr>
      <vt:lpstr>Desired Features of a Health Care Scoring Method</vt:lpstr>
      <vt:lpstr>Other Risk-Related Metrics and Analysis Frameworks</vt:lpstr>
      <vt:lpstr>Common Vulnerability Scoring System (CVSS) </vt:lpstr>
      <vt:lpstr>Adapt CVSS for Healthcare</vt:lpstr>
      <vt:lpstr>CVSS v 3.0</vt:lpstr>
      <vt:lpstr>CWSS and CWRAF</vt:lpstr>
      <vt:lpstr>CWRAF - Business Value Context (BVC)</vt:lpstr>
      <vt:lpstr>Simplified Technical Impact Scorecard - Web-based Shopping Cart Vignette</vt:lpstr>
      <vt:lpstr>Notional Technical Impact Scorecard – Simplified (BVC: physical safety, ignoring privacy-related regulations)</vt:lpstr>
      <vt:lpstr>Scoring Weaknesses Discovered in Code using CWSS</vt:lpstr>
      <vt:lpstr>Leverage CWSS &amp; CWRAF to Generate CVSS Environmental Score</vt:lpstr>
      <vt:lpstr>Medical Device Cybersecurity Risk Management (from DRAFT Postmarket Guidance)</vt:lpstr>
      <vt:lpstr>Map to Essential Clinical Performance</vt:lpstr>
      <vt:lpstr>Some of the challenges/questions</vt:lpstr>
      <vt:lpstr>Another Challenge: The “Bill of Materials” and Scoring of 3rd-Party Components</vt:lpstr>
      <vt:lpstr>Healthcare CVSS Working Group – as of May 17, 2016</vt:lpstr>
      <vt:lpstr>Work Plan</vt:lpstr>
      <vt:lpstr>PowerPoint Presentation</vt:lpstr>
      <vt:lpstr>PowerPoint Presentation</vt:lpstr>
      <vt:lpstr>Abbreviations</vt:lpstr>
      <vt:lpstr>Calculating CWSS Impact Weights</vt:lpstr>
      <vt:lpstr>… and qualify it as a Medical Device Development Tool (MDDT)</vt:lpstr>
      <vt:lpstr>Relation to FDA Work</vt:lpstr>
      <vt:lpstr>AHRQ Patient Harm Scale</vt:lpstr>
    </vt:vector>
  </TitlesOfParts>
  <Company>The MITRE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Approaches  to Medical Device Cybersecurity</dc:title>
  <dc:creator>Stinnett, Mickey</dc:creator>
  <cp:lastModifiedBy>Christey, Steven M.</cp:lastModifiedBy>
  <cp:revision>220</cp:revision>
  <dcterms:created xsi:type="dcterms:W3CDTF">2015-10-05T20:09:52Z</dcterms:created>
  <dcterms:modified xsi:type="dcterms:W3CDTF">2016-06-07T18:22:36Z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